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59"/>
  </p:notesMasterIdLst>
  <p:handoutMasterIdLst>
    <p:handoutMasterId r:id="rId60"/>
  </p:handoutMasterIdLst>
  <p:sldIdLst>
    <p:sldId id="274" r:id="rId3"/>
    <p:sldId id="425" r:id="rId4"/>
    <p:sldId id="426" r:id="rId5"/>
    <p:sldId id="428" r:id="rId6"/>
    <p:sldId id="544" r:id="rId7"/>
    <p:sldId id="431" r:id="rId8"/>
    <p:sldId id="437" r:id="rId9"/>
    <p:sldId id="435" r:id="rId10"/>
    <p:sldId id="545" r:id="rId11"/>
    <p:sldId id="546" r:id="rId12"/>
    <p:sldId id="441" r:id="rId13"/>
    <p:sldId id="444" r:id="rId14"/>
    <p:sldId id="547" r:id="rId15"/>
    <p:sldId id="548" r:id="rId16"/>
    <p:sldId id="549" r:id="rId17"/>
    <p:sldId id="550" r:id="rId18"/>
    <p:sldId id="551" r:id="rId19"/>
    <p:sldId id="552" r:id="rId20"/>
    <p:sldId id="553" r:id="rId21"/>
    <p:sldId id="554" r:id="rId22"/>
    <p:sldId id="555" r:id="rId23"/>
    <p:sldId id="556" r:id="rId24"/>
    <p:sldId id="557" r:id="rId25"/>
    <p:sldId id="584" r:id="rId26"/>
    <p:sldId id="585" r:id="rId27"/>
    <p:sldId id="587" r:id="rId28"/>
    <p:sldId id="590" r:id="rId29"/>
    <p:sldId id="591" r:id="rId30"/>
    <p:sldId id="594" r:id="rId31"/>
    <p:sldId id="596" r:id="rId32"/>
    <p:sldId id="598" r:id="rId33"/>
    <p:sldId id="607" r:id="rId34"/>
    <p:sldId id="603" r:id="rId35"/>
    <p:sldId id="605" r:id="rId36"/>
    <p:sldId id="606" r:id="rId37"/>
    <p:sldId id="558" r:id="rId38"/>
    <p:sldId id="559" r:id="rId39"/>
    <p:sldId id="560" r:id="rId40"/>
    <p:sldId id="561" r:id="rId41"/>
    <p:sldId id="562" r:id="rId42"/>
    <p:sldId id="582" r:id="rId43"/>
    <p:sldId id="583" r:id="rId44"/>
    <p:sldId id="565" r:id="rId45"/>
    <p:sldId id="566" r:id="rId46"/>
    <p:sldId id="567" r:id="rId47"/>
    <p:sldId id="568" r:id="rId48"/>
    <p:sldId id="569" r:id="rId49"/>
    <p:sldId id="570" r:id="rId50"/>
    <p:sldId id="574" r:id="rId51"/>
    <p:sldId id="575" r:id="rId52"/>
    <p:sldId id="576" r:id="rId53"/>
    <p:sldId id="577" r:id="rId54"/>
    <p:sldId id="421" r:id="rId55"/>
    <p:sldId id="608" r:id="rId56"/>
    <p:sldId id="423" r:id="rId57"/>
    <p:sldId id="424" r:id="rId58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EEC9"/>
    <a:srgbClr val="FBEEDC"/>
    <a:srgbClr val="603A14"/>
    <a:srgbClr val="E85C0E"/>
    <a:srgbClr val="BAB398"/>
    <a:srgbClr val="ADA485"/>
    <a:srgbClr val="C6C0AA"/>
    <a:srgbClr val="663606"/>
    <a:srgbClr val="663106"/>
    <a:srgbClr val="F8DC9E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618" autoAdjust="0"/>
    <p:restoredTop sz="94533" autoAdjust="0"/>
  </p:normalViewPr>
  <p:slideViewPr>
    <p:cSldViewPr>
      <p:cViewPr varScale="1">
        <p:scale>
          <a:sx n="90" d="100"/>
          <a:sy n="90" d="100"/>
        </p:scale>
        <p:origin x="-326" y="-82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5" Type="http://schemas.openxmlformats.org/officeDocument/2006/relationships/slide" Target="slides/slide3.xml"/><Relationship Id="rId61" Type="http://schemas.openxmlformats.org/officeDocument/2006/relationships/presProps" Target="presProp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11/18/2014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11/18/2014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1515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38257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24529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15571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8846813-EC07-463F-88C6-89222FEEFF73}" type="slidenum">
              <a:rPr lang="en-US"/>
              <a:pPr/>
              <a:t>2</a:t>
            </a:fld>
            <a:r>
              <a:rPr lang="en-US" dirty="0"/>
              <a:t>##</a:t>
            </a:r>
          </a:p>
        </p:txBody>
      </p:sp>
      <p:sp>
        <p:nvSpPr>
          <p:cNvPr id="424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24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5851284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111CC5C-B604-4E61-A93F-039A61AE8E7C}" type="slidenum">
              <a:rPr lang="en-US"/>
              <a:pPr/>
              <a:t>3</a:t>
            </a:fld>
            <a:r>
              <a:rPr lang="en-US" dirty="0"/>
              <a:t>##</a:t>
            </a:r>
          </a:p>
        </p:txBody>
      </p:sp>
      <p:sp>
        <p:nvSpPr>
          <p:cNvPr id="5027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27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0457126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84094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35950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A8F7C87-297F-4768-A2F9-56F4DE179C51}" type="slidenum">
              <a:rPr lang="en-US"/>
              <a:pPr/>
              <a:t>21</a:t>
            </a:fld>
            <a:r>
              <a:rPr lang="en-US" dirty="0"/>
              <a:t>##</a:t>
            </a:r>
          </a:p>
        </p:txBody>
      </p:sp>
      <p:sp>
        <p:nvSpPr>
          <p:cNvPr id="5570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70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9337059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40413E1-0A9A-4AF6-9A3A-1D5C3C4F333C}" type="slidenum">
              <a:rPr lang="en-US"/>
              <a:pPr/>
              <a:t>37</a:t>
            </a:fld>
            <a:r>
              <a:rPr lang="en-US" dirty="0"/>
              <a:t>##</a:t>
            </a:r>
          </a:p>
        </p:txBody>
      </p:sp>
      <p:sp>
        <p:nvSpPr>
          <p:cNvPr id="581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16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554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 All rights reserved. Unauthorized copying or re-distribution is strictly prohibited.*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FA11C71-0AAF-4BF4-B6A0-00A4B683F4D3}" type="slidenum">
              <a:rPr lang="en-US"/>
              <a:pPr/>
              <a:t>51</a:t>
            </a:fld>
            <a:r>
              <a:rPr lang="en-US" dirty="0"/>
              <a:t>##</a:t>
            </a:r>
          </a:p>
        </p:txBody>
      </p:sp>
      <p:sp>
        <p:nvSpPr>
          <p:cNvPr id="5427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8871569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6759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11/18/2014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437765" y="76200"/>
            <a:ext cx="9446339" cy="8382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lnSpc>
                <a:spcPts val="4000"/>
              </a:lnSpc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Slide Title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>
          <a:xfrm>
            <a:off x="304721" y="990600"/>
            <a:ext cx="11579384" cy="579646"/>
          </a:xfrm>
          <a:prstGeom prst="rect">
            <a:avLst/>
          </a:prstGeom>
        </p:spPr>
        <p:txBody>
          <a:bodyPr>
            <a:spAutoFit/>
          </a:bodyPr>
          <a:lstStyle>
            <a:lvl1pPr marL="319088" marR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 sz="3000" baseline="0"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  <a:lvl2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defRPr sz="3000">
                <a:solidFill>
                  <a:schemeClr val="tx1">
                    <a:lumMod val="40000"/>
                    <a:lumOff val="60000"/>
                  </a:schemeClr>
                </a:solidFill>
              </a:defRPr>
            </a:lvl2pPr>
            <a:lvl3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defRPr sz="2800">
                <a:solidFill>
                  <a:schemeClr val="tx1">
                    <a:lumMod val="40000"/>
                    <a:lumOff val="60000"/>
                  </a:schemeClr>
                </a:solidFill>
              </a:defRPr>
            </a:lvl3pPr>
            <a:lvl4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defRPr sz="2600">
                <a:solidFill>
                  <a:schemeClr val="tx1">
                    <a:lumMod val="40000"/>
                    <a:lumOff val="60000"/>
                  </a:schemeClr>
                </a:solidFill>
              </a:defRPr>
            </a:lvl4pPr>
            <a:lvl5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defRPr sz="2400">
                <a:solidFill>
                  <a:schemeClr val="tx1">
                    <a:lumMod val="40000"/>
                    <a:lumOff val="60000"/>
                  </a:schemeClr>
                </a:solidFill>
              </a:defRPr>
            </a:lvl5pPr>
          </a:lstStyle>
          <a:p>
            <a:pPr marL="319088" marR="0" lvl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CFF66">
                    <a:lumMod val="20000"/>
                    <a:lumOff val="8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First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711015" y="1752601"/>
            <a:ext cx="10766795" cy="599740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>
              <a:spcBef>
                <a:spcPts val="0"/>
              </a:spcBef>
              <a:buNone/>
              <a:defRPr lang="en-US" sz="2000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defRPr>
            </a:lvl1pPr>
          </a:lstStyle>
          <a:p>
            <a:pPr lvl="0"/>
            <a:r>
              <a:rPr lang="en-US" noProof="1" smtClean="0"/>
              <a:t>Enter source code here</a:t>
            </a:r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11477810" y="6553200"/>
            <a:ext cx="609441" cy="228600"/>
          </a:xfrm>
          <a:prstGeom prst="rect">
            <a:avLst/>
          </a:prstGeom>
        </p:spPr>
        <p:txBody>
          <a:bodyPr anchor="ctr" anchorCtr="0"/>
          <a:lstStyle>
            <a:lvl1pPr algn="r">
              <a:defRPr sz="1100"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604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 userDrawn="1"/>
        </p:nvSpPr>
        <p:spPr>
          <a:xfrm rot="20967018">
            <a:off x="52437" y="3176455"/>
            <a:ext cx="7313295" cy="1261884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0000" b="1" kern="1200" noProof="0" dirty="0" smtClean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Questions?</a:t>
            </a:r>
            <a:endParaRPr lang="en-US" sz="100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603A14"/>
                </a:solidFill>
              </a:rPr>
              <a:t>?</a:t>
            </a:r>
            <a:endParaRPr lang="en-US" sz="2400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6235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11/18/2014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73" r:id="rId5"/>
    <p:sldLayoutId id="2147483674" r:id="rId6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://softuni.org/" TargetMode="External"/><Relationship Id="rId3" Type="http://schemas.openxmlformats.org/officeDocument/2006/relationships/hyperlink" Target="http://www.nakov.com/" TargetMode="External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hyperlink" Target="http://creativecommons.org/licenses/by-nc-sa/4.0/" TargetMode="External"/><Relationship Id="rId10" Type="http://schemas.openxmlformats.org/officeDocument/2006/relationships/image" Target="../media/image9.png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.mozilla.org/en/docs/Web/API/NodeList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://ejohn.org/blog/dom-documentfragments/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3schools.com/js/js_htmldom_events.asp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w3.org/TR/DOM-Level-3-Events/#event-types-list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gif"/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://stackoverflow.com/questions/4616694/what-is-event-bubbling-and-capturing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gif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btech.com/" TargetMode="External"/><Relationship Id="rId13" Type="http://schemas.openxmlformats.org/officeDocument/2006/relationships/image" Target="../media/image44.png"/><Relationship Id="rId3" Type="http://schemas.openxmlformats.org/officeDocument/2006/relationships/hyperlink" Target="https://softuni.bg/courses/javascript-basics/" TargetMode="External"/><Relationship Id="rId7" Type="http://schemas.openxmlformats.org/officeDocument/2006/relationships/image" Target="../media/image41.png"/><Relationship Id="rId12" Type="http://schemas.openxmlformats.org/officeDocument/2006/relationships/hyperlink" Target="http://smartit.bg/" TargetMode="External"/><Relationship Id="rId17" Type="http://schemas.openxmlformats.org/officeDocument/2006/relationships/image" Target="../media/image46.png"/><Relationship Id="rId2" Type="http://schemas.openxmlformats.org/officeDocument/2006/relationships/notesSlide" Target="../notesSlides/notesSlide10.xml"/><Relationship Id="rId16" Type="http://schemas.openxmlformats.org/officeDocument/2006/relationships/hyperlink" Target="http://www.superhosting.bg/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://xs-software.com/" TargetMode="External"/><Relationship Id="rId11" Type="http://schemas.openxmlformats.org/officeDocument/2006/relationships/image" Target="../media/image43.png"/><Relationship Id="rId5" Type="http://schemas.openxmlformats.org/officeDocument/2006/relationships/image" Target="../media/image40.jpeg"/><Relationship Id="rId15" Type="http://schemas.openxmlformats.org/officeDocument/2006/relationships/image" Target="../media/image45.png"/><Relationship Id="rId10" Type="http://schemas.openxmlformats.org/officeDocument/2006/relationships/hyperlink" Target="http://komfo.com/" TargetMode="External"/><Relationship Id="rId4" Type="http://schemas.openxmlformats.org/officeDocument/2006/relationships/hyperlink" Target="http://www.vivacom.bg/" TargetMode="External"/><Relationship Id="rId9" Type="http://schemas.openxmlformats.org/officeDocument/2006/relationships/image" Target="../media/image42.png"/><Relationship Id="rId14" Type="http://schemas.openxmlformats.org/officeDocument/2006/relationships/hyperlink" Target="http://www.softwaregroup-bg.com/" TargetMode="Externa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reativecommons.org/licenses/by-nc-sa/3.0/deed.en_US" TargetMode="External"/><Relationship Id="rId5" Type="http://schemas.openxmlformats.org/officeDocument/2006/relationships/hyperlink" Target="http://telerikacademy.com/Courses/Courses/Details/173" TargetMode="External"/><Relationship Id="rId4" Type="http://schemas.openxmlformats.org/officeDocument/2006/relationships/image" Target="../media/image7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0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4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48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351212" y="685800"/>
            <a:ext cx="8168358" cy="1144048"/>
          </a:xfrm>
        </p:spPr>
        <p:txBody>
          <a:bodyPr>
            <a:normAutofit/>
          </a:bodyPr>
          <a:lstStyle/>
          <a:p>
            <a:r>
              <a:rPr lang="en-US" dirty="0" smtClean="0"/>
              <a:t>DOM and Events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351212" y="1981200"/>
            <a:ext cx="8215313" cy="1452821"/>
          </a:xfrm>
        </p:spPr>
        <p:txBody>
          <a:bodyPr>
            <a:normAutofit/>
          </a:bodyPr>
          <a:lstStyle/>
          <a:p>
            <a:r>
              <a:rPr lang="en-US" dirty="0" smtClean="0"/>
              <a:t>Document </a:t>
            </a:r>
            <a:r>
              <a:rPr lang="en-US" dirty="0"/>
              <a:t>Object Model (DOM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dirty="0" smtClean="0"/>
              <a:t>Events Handling in JavaScript</a:t>
            </a:r>
            <a:endParaRPr lang="en-US" dirty="0"/>
          </a:p>
          <a:p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Svetlin Nakov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Technical </a:t>
            </a:r>
            <a:r>
              <a:rPr lang="en-US" dirty="0" smtClean="0"/>
              <a:t>Trainer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>
                <a:hlinkClick r:id="rId3"/>
              </a:rPr>
              <a:t>www.nakov.com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Software </a:t>
            </a:r>
            <a:r>
              <a:rPr lang="en-US" dirty="0" smtClean="0"/>
              <a:t>University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hlinkClick r:id="rId4"/>
              </a:rPr>
              <a:t>http://</a:t>
            </a:r>
            <a:r>
              <a:rPr lang="en-US" dirty="0" smtClean="0">
                <a:hlinkClick r:id="rId4"/>
              </a:rPr>
              <a:t>softuni.bg</a:t>
            </a:r>
            <a:endParaRPr lang="en-US" dirty="0"/>
          </a:p>
        </p:txBody>
      </p:sp>
      <p:pic>
        <p:nvPicPr>
          <p:cNvPr id="1028" name="Picture 4" title="CC-BY-NC-SA License">
            <a:hlinkClick r:id="rId5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983" y="29726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026" name="Picture 2" descr="http://webhelp101.com/wp-content/uploads/2012/05/css-tutorials-dom.jpg"/>
          <p:cNvPicPr>
            <a:picLocks noGrp="1" noChangeAspect="1" noChangeArrowheads="1"/>
          </p:cNvPicPr>
          <p:nvPr>
            <p:ph type="pic" sz="quarter" idx="16"/>
          </p:nvPr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92"/>
          <a:stretch/>
        </p:blipFill>
        <p:spPr bwMode="auto">
          <a:xfrm>
            <a:off x="6780212" y="3733800"/>
            <a:ext cx="4724400" cy="2394967"/>
          </a:xfrm>
          <a:prstGeom prst="roundRect">
            <a:avLst>
              <a:gd name="adj" fmla="val 2834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 title="Software University Foundation">
            <a:hlinkClick r:id="rId8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359" t="-15226" r="-5359" b="-15226"/>
          <a:stretch/>
        </p:blipFill>
        <p:spPr>
          <a:xfrm>
            <a:off x="821983" y="1811630"/>
            <a:ext cx="2175525" cy="838551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3" name="Picture 2" descr="http://www.protrendy.com/wp-content/uploads/2014/04/js_logo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8412" y="3733799"/>
            <a:ext cx="2394967" cy="2394967"/>
          </a:xfrm>
          <a:prstGeom prst="roundRect">
            <a:avLst>
              <a:gd name="adj" fmla="val 2834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5123000"/>
            <a:ext cx="8938472" cy="820600"/>
          </a:xfrm>
        </p:spPr>
        <p:txBody>
          <a:bodyPr/>
          <a:lstStyle/>
          <a:p>
            <a:r>
              <a:rPr lang="en-US" dirty="0"/>
              <a:t>Selecting DOM Elements </a:t>
            </a:r>
            <a:endParaRPr lang="bg-BG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37134">
            <a:off x="1474007" y="2216846"/>
            <a:ext cx="4793134" cy="1980814"/>
          </a:xfrm>
          <a:prstGeom prst="rect">
            <a:avLst/>
          </a:prstGeom>
          <a:ln>
            <a:noFill/>
          </a:ln>
          <a:effectLst/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791567">
            <a:off x="6408347" y="2452448"/>
            <a:ext cx="4501967" cy="1936163"/>
          </a:xfrm>
          <a:prstGeom prst="rect">
            <a:avLst/>
          </a:prstGeom>
          <a:ln>
            <a:noFill/>
          </a:ln>
          <a:effectLst/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</p:spTree>
    <p:extLst>
      <p:ext uri="{BB962C8B-B14F-4D97-AF65-F5344CB8AC3E}">
        <p14:creationId xmlns:p14="http://schemas.microsoft.com/office/powerpoint/2010/main" val="3327039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Select a single element </a:t>
            </a:r>
            <a:r>
              <a:rPr lang="en-US" dirty="0" smtClean="0">
                <a:sym typeface="Wingdings" panose="05000000000000000000" pitchFamily="2" charset="2"/>
              </a:rPr>
              <a:t> returns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HTMLElement</a:t>
            </a:r>
            <a:endParaRPr lang="en-US" b="1" noProof="1" smtClean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  <a:spcBef>
                <a:spcPts val="3600"/>
              </a:spcBef>
            </a:pPr>
            <a:r>
              <a:rPr lang="en-US" dirty="0" smtClean="0"/>
              <a:t>Select </a:t>
            </a:r>
            <a:r>
              <a:rPr lang="en-US" dirty="0"/>
              <a:t>a collection of </a:t>
            </a:r>
            <a:r>
              <a:rPr lang="en-US" dirty="0" smtClean="0"/>
              <a:t>elements </a:t>
            </a:r>
            <a:r>
              <a:rPr lang="en-US" dirty="0" smtClean="0">
                <a:sym typeface="Wingdings" panose="05000000000000000000" pitchFamily="2" charset="2"/>
              </a:rPr>
              <a:t> returns a collection</a:t>
            </a: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 marL="304747" lvl="1" indent="-304747">
              <a:lnSpc>
                <a:spcPct val="100000"/>
              </a:lnSpc>
              <a:spcBef>
                <a:spcPts val="0"/>
              </a:spcBef>
              <a:buClr>
                <a:srgbClr val="F2B254"/>
              </a:buClr>
              <a:buSzPct val="100000"/>
            </a:pPr>
            <a:endParaRPr lang="en-US" sz="3400" dirty="0" smtClean="0"/>
          </a:p>
          <a:p>
            <a:pPr marL="304747" lvl="1" indent="-304747">
              <a:lnSpc>
                <a:spcPct val="100000"/>
              </a:lnSpc>
              <a:spcBef>
                <a:spcPts val="1200"/>
              </a:spcBef>
              <a:buClr>
                <a:srgbClr val="F2B254"/>
              </a:buClr>
              <a:buSzPct val="100000"/>
            </a:pPr>
            <a:r>
              <a:rPr lang="en-US" sz="3400" dirty="0" smtClean="0"/>
              <a:t>Access the predefined </a:t>
            </a:r>
            <a:r>
              <a:rPr lang="en-US" sz="3400" dirty="0"/>
              <a:t>collections of </a:t>
            </a:r>
            <a:r>
              <a:rPr lang="en-US" sz="3400" dirty="0" smtClean="0"/>
              <a:t>elements</a:t>
            </a:r>
            <a:endParaRPr lang="en-US" sz="3400" noProof="1">
              <a:solidFill>
                <a:schemeClr val="accent5">
                  <a:lumMod val="20000"/>
                  <a:lumOff val="80000"/>
                </a:schemeClr>
              </a:solidFill>
              <a:cs typeface="Consolas" panose="020B0609020204030204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Selecting HTML </a:t>
            </a:r>
            <a:r>
              <a:rPr lang="en-US" dirty="0" smtClean="0"/>
              <a:t>Elements from DOM</a:t>
            </a:r>
            <a:endParaRPr lang="en-US" dirty="0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828846" y="1905000"/>
            <a:ext cx="10512424" cy="83099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var header = document.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getElementById</a:t>
            </a: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('header');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var nav = document.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querySelector</a:t>
            </a: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('#main-nav');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36612" y="3600271"/>
            <a:ext cx="10512424" cy="12003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var inputs = document.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getElementsByTagName</a:t>
            </a: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('li');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var radiosGroup = document.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getElementsByName</a:t>
            </a: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('genders[]');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var header = document.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querySelectorAll</a:t>
            </a: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('#main-nav li'); 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828846" y="5562600"/>
            <a:ext cx="10512424" cy="83099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var </a:t>
            </a: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links = document.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links</a:t>
            </a: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var forms = document.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forms</a:t>
            </a: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;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325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516099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Select element by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ID</a:t>
            </a:r>
            <a:r>
              <a:rPr lang="en-US" dirty="0" smtClean="0"/>
              <a:t> </a:t>
            </a:r>
            <a:r>
              <a:rPr lang="en-US" dirty="0" smtClean="0">
                <a:sym typeface="Wingdings" panose="05000000000000000000" pitchFamily="2" charset="2"/>
              </a:rPr>
              <a:t> returns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HTMLElement</a:t>
            </a:r>
          </a:p>
          <a:p>
            <a:pPr>
              <a:lnSpc>
                <a:spcPct val="100000"/>
              </a:lnSpc>
            </a:pPr>
            <a:endParaRPr lang="en-US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  <a:sym typeface="Wingdings" panose="05000000000000000000" pitchFamily="2" charset="2"/>
            </a:endParaRPr>
          </a:p>
          <a:p>
            <a:pPr>
              <a:lnSpc>
                <a:spcPct val="100000"/>
              </a:lnSpc>
            </a:pPr>
            <a:r>
              <a:rPr lang="en-US" dirty="0" smtClean="0"/>
              <a:t>Select elements by CSS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class</a:t>
            </a:r>
            <a:r>
              <a:rPr lang="en-US" dirty="0" smtClean="0"/>
              <a:t> </a:t>
            </a:r>
            <a:r>
              <a:rPr lang="en-US" dirty="0" smtClean="0">
                <a:sym typeface="Wingdings" panose="05000000000000000000" pitchFamily="2" charset="2"/>
              </a:rPr>
              <a:t> </a:t>
            </a:r>
            <a:r>
              <a:rPr lang="en-US" dirty="0">
                <a:sym typeface="Wingdings" panose="05000000000000000000" pitchFamily="2" charset="2"/>
              </a:rPr>
              <a:t>returns </a:t>
            </a:r>
            <a:r>
              <a:rPr lang="en-US" dirty="0" smtClean="0">
                <a:sym typeface="Wingdings" panose="05000000000000000000" pitchFamily="2" charset="2"/>
              </a:rPr>
              <a:t>a collection</a:t>
            </a:r>
            <a:endParaRPr lang="en-US" dirty="0" smtClean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 smtClean="0"/>
              <a:t>Select </a:t>
            </a:r>
            <a:r>
              <a:rPr lang="en-US" dirty="0"/>
              <a:t>elements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tag</a:t>
            </a:r>
            <a:r>
              <a:rPr lang="en-US" dirty="0" smtClean="0"/>
              <a:t> name </a:t>
            </a:r>
            <a:r>
              <a:rPr lang="en-US" dirty="0" smtClean="0">
                <a:sym typeface="Wingdings" panose="05000000000000000000" pitchFamily="2" charset="2"/>
              </a:rPr>
              <a:t> </a:t>
            </a:r>
            <a:r>
              <a:rPr lang="en-US" dirty="0">
                <a:sym typeface="Wingdings" panose="05000000000000000000" pitchFamily="2" charset="2"/>
              </a:rPr>
              <a:t>returns a collection</a:t>
            </a:r>
            <a:endParaRPr lang="en-US" dirty="0" smtClean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 smtClean="0"/>
              <a:t>Select element by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name</a:t>
            </a:r>
            <a:r>
              <a:rPr lang="en-US" dirty="0" smtClean="0"/>
              <a:t> (in forms) </a:t>
            </a:r>
            <a:r>
              <a:rPr lang="en-US" dirty="0">
                <a:sym typeface="Wingdings" panose="05000000000000000000" pitchFamily="2" charset="2"/>
              </a:rPr>
              <a:t> returns a collection</a:t>
            </a:r>
            <a:endParaRPr lang="en-US" dirty="0"/>
          </a:p>
        </p:txBody>
      </p:sp>
      <p:sp>
        <p:nvSpPr>
          <p:cNvPr id="51609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noProof="1" smtClean="0"/>
              <a:t>Selecing with document.getElementsBy…</a:t>
            </a:r>
            <a:endParaRPr lang="bg-BG" dirty="0"/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836612" y="1828800"/>
            <a:ext cx="10512424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var header = document.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getElementById</a:t>
            </a: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('header');</a:t>
            </a:r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836612" y="3181290"/>
            <a:ext cx="10512424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var posts = document.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getElementsByClassName</a:t>
            </a: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('post-item');</a:t>
            </a:r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836612" y="4495800"/>
            <a:ext cx="10512424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var sidebars </a:t>
            </a:r>
            <a:r>
              <a:rPr lang="en-US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= document.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getElementsByTagName</a:t>
            </a: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('sidebar');</a:t>
            </a:r>
          </a:p>
        </p:txBody>
      </p:sp>
      <p:sp>
        <p:nvSpPr>
          <p:cNvPr id="12" name="Rectangle 4"/>
          <p:cNvSpPr>
            <a:spLocks noChangeArrowheads="1"/>
          </p:cNvSpPr>
          <p:nvPr/>
        </p:nvSpPr>
        <p:spPr bwMode="auto">
          <a:xfrm>
            <a:off x="836612" y="5791200"/>
            <a:ext cx="10512424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var gendersGroup = document.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getElementsByName</a:t>
            </a: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('genders[]');</a:t>
            </a:r>
          </a:p>
        </p:txBody>
      </p:sp>
    </p:spTree>
    <p:extLst>
      <p:ext uri="{BB962C8B-B14F-4D97-AF65-F5344CB8AC3E}">
        <p14:creationId xmlns:p14="http://schemas.microsoft.com/office/powerpoint/2010/main" val="23014041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4982159"/>
            <a:ext cx="8938472" cy="820600"/>
          </a:xfrm>
        </p:spPr>
        <p:txBody>
          <a:bodyPr/>
          <a:lstStyle/>
          <a:p>
            <a:r>
              <a:rPr lang="en-US" noProof="1" smtClean="0"/>
              <a:t>document.getElementsBy…</a:t>
            </a:r>
            <a:endParaRPr lang="en-US" noProof="1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446212" y="5860327"/>
            <a:ext cx="8938472" cy="692873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bg-BG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9749" y="1248359"/>
            <a:ext cx="6151397" cy="3426249"/>
          </a:xfrm>
          <a:prstGeom prst="roundRect">
            <a:avLst>
              <a:gd name="adj" fmla="val 1969"/>
            </a:avLst>
          </a:prstGeom>
        </p:spPr>
      </p:pic>
    </p:spTree>
    <p:extLst>
      <p:ext uri="{BB962C8B-B14F-4D97-AF65-F5344CB8AC3E}">
        <p14:creationId xmlns:p14="http://schemas.microsoft.com/office/powerpoint/2010/main" val="529416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51917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95000"/>
              </a:lnSpc>
              <a:spcBef>
                <a:spcPts val="300"/>
              </a:spcBef>
            </a:pPr>
            <a:r>
              <a:rPr lang="en-US" dirty="0" smtClean="0"/>
              <a:t>CSS-like </a:t>
            </a:r>
            <a:r>
              <a:rPr lang="en-US" dirty="0"/>
              <a:t>selectors </a:t>
            </a:r>
            <a:r>
              <a:rPr lang="en-US" dirty="0" smtClean="0"/>
              <a:t>for accessing the DOM tree</a:t>
            </a:r>
            <a:endParaRPr lang="en-US" dirty="0"/>
          </a:p>
          <a:p>
            <a:pPr lvl="1">
              <a:lnSpc>
                <a:spcPct val="95000"/>
              </a:lnSpc>
              <a:spcBef>
                <a:spcPts val="300"/>
              </a:spcBef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querySelector(…)</a:t>
            </a:r>
          </a:p>
          <a:p>
            <a:pPr lvl="2">
              <a:lnSpc>
                <a:spcPct val="95000"/>
              </a:lnSpc>
              <a:spcBef>
                <a:spcPts val="300"/>
              </a:spcBef>
            </a:pPr>
            <a:r>
              <a:rPr lang="en-US" dirty="0" smtClean="0"/>
              <a:t>Returns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first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element</a:t>
            </a:r>
            <a:r>
              <a:rPr lang="en-US" dirty="0"/>
              <a:t> that matches the selector</a:t>
            </a:r>
          </a:p>
          <a:p>
            <a:pPr lvl="1">
              <a:lnSpc>
                <a:spcPct val="95000"/>
              </a:lnSpc>
              <a:spcBef>
                <a:spcPts val="300"/>
              </a:spcBef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querySelectorAll(…)</a:t>
            </a:r>
            <a:endParaRPr lang="en-US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2">
              <a:lnSpc>
                <a:spcPct val="95000"/>
              </a:lnSpc>
              <a:spcBef>
                <a:spcPts val="300"/>
              </a:spcBef>
            </a:pPr>
            <a:r>
              <a:rPr lang="en-US" dirty="0" smtClean="0"/>
              <a:t>Returns </a:t>
            </a:r>
            <a:r>
              <a:rPr lang="en-US" dirty="0"/>
              <a:t>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collection </a:t>
            </a:r>
            <a:r>
              <a:rPr lang="en-US" dirty="0"/>
              <a:t>of all elements that match the </a:t>
            </a:r>
            <a:r>
              <a:rPr lang="en-US" dirty="0" smtClean="0"/>
              <a:t>selector</a:t>
            </a:r>
            <a:endParaRPr lang="en-US" dirty="0"/>
          </a:p>
        </p:txBody>
      </p:sp>
      <p:sp>
        <p:nvSpPr>
          <p:cNvPr id="519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Query Selectors</a:t>
            </a:r>
            <a:endParaRPr lang="bg-BG" dirty="0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672108" y="4191000"/>
            <a:ext cx="10806000" cy="4247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var header = </a:t>
            </a: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document.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querySelector</a:t>
            </a: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('</a:t>
            </a:r>
            <a:r>
              <a:rPr lang="en-US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#header');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72108" y="4800600"/>
            <a:ext cx="10806000" cy="4247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var tableCells = document.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querySelectorAll</a:t>
            </a:r>
            <a:r>
              <a:rPr lang="en-US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('table tr td');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72108" y="5410200"/>
            <a:ext cx="10806000" cy="4247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var selectedLi = </a:t>
            </a: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document.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querySelector</a:t>
            </a: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</a:t>
            </a:r>
            <a:r>
              <a:rPr lang="en-US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'menu &gt; li.selected');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672108" y="6019800"/>
            <a:ext cx="10806000" cy="4247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var specialLinks = document.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querySelectorAll</a:t>
            </a:r>
            <a:r>
              <a:rPr lang="en-US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('a.special');</a:t>
            </a:r>
          </a:p>
        </p:txBody>
      </p:sp>
    </p:spTree>
    <p:extLst>
      <p:ext uri="{BB962C8B-B14F-4D97-AF65-F5344CB8AC3E}">
        <p14:creationId xmlns:p14="http://schemas.microsoft.com/office/powerpoint/2010/main" val="2708475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4876800"/>
            <a:ext cx="8938472" cy="820600"/>
          </a:xfrm>
        </p:spPr>
        <p:txBody>
          <a:bodyPr/>
          <a:lstStyle/>
          <a:p>
            <a:r>
              <a:rPr lang="en-US" dirty="0" smtClean="0"/>
              <a:t>Query Selectors</a:t>
            </a:r>
            <a:endParaRPr lang="bg-BG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446212" y="5754968"/>
            <a:ext cx="8938472" cy="692873"/>
          </a:xfrm>
        </p:spPr>
        <p:txBody>
          <a:bodyPr/>
          <a:lstStyle/>
          <a:p>
            <a:r>
              <a:rPr lang="en-US" dirty="0"/>
              <a:t>Live </a:t>
            </a:r>
            <a:r>
              <a:rPr lang="en-US" dirty="0" smtClean="0"/>
              <a:t>Demo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9738" y="1219200"/>
            <a:ext cx="5857874" cy="3292528"/>
          </a:xfrm>
          <a:prstGeom prst="roundRect">
            <a:avLst>
              <a:gd name="adj" fmla="val 1372"/>
            </a:avLst>
          </a:prstGeom>
        </p:spPr>
      </p:pic>
    </p:spTree>
    <p:extLst>
      <p:ext uri="{BB962C8B-B14F-4D97-AF65-F5344CB8AC3E}">
        <p14:creationId xmlns:p14="http://schemas.microsoft.com/office/powerpoint/2010/main" val="3833532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HTML elements support select for their inner elements</a:t>
            </a:r>
            <a:endParaRPr lang="bg-BG" dirty="0"/>
          </a:p>
          <a:p>
            <a:pPr lvl="1"/>
            <a:r>
              <a:rPr lang="en-US" dirty="0"/>
              <a:t>Select all </a:t>
            </a:r>
            <a:r>
              <a:rPr lang="en-US" dirty="0" smtClean="0"/>
              <a:t>DIVs </a:t>
            </a:r>
            <a:r>
              <a:rPr lang="en-US" dirty="0"/>
              <a:t>that are inside an element with </a:t>
            </a:r>
            <a:r>
              <a:rPr lang="en-US" dirty="0" smtClean="0"/>
              <a:t>id </a:t>
            </a:r>
            <a:r>
              <a:rPr lang="en-US" dirty="0"/>
              <a:t>"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wrapper</a:t>
            </a:r>
            <a:r>
              <a:rPr lang="en-US" dirty="0"/>
              <a:t>"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/>
              <a:t>All methods can be used on HTML elements</a:t>
            </a:r>
            <a:endParaRPr lang="bg-BG" dirty="0"/>
          </a:p>
          <a:p>
            <a:pPr lvl="1"/>
            <a:r>
              <a:rPr lang="en-US" dirty="0"/>
              <a:t>Except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getElementById()</a:t>
            </a:r>
          </a:p>
          <a:p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Selecting </a:t>
            </a:r>
            <a:r>
              <a:rPr lang="en-US" dirty="0" smtClean="0"/>
              <a:t>Inner Elements</a:t>
            </a:r>
            <a:endParaRPr lang="en-US" dirty="0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684213" y="2698914"/>
            <a:ext cx="10820400" cy="90486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b="1" noProof="1" smtClean="0">
                <a:latin typeface="Consolas" panose="020B0609020204030204" pitchFamily="49" charset="0"/>
                <a:cs typeface="Consolas" panose="020B0609020204030204" pitchFamily="49" charset="0"/>
              </a:rPr>
              <a:t>var wrapper = document.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getElementById</a:t>
            </a:r>
            <a:r>
              <a:rPr lang="en-US" b="1" noProof="1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b="1" noProof="1" smtClean="0"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'</a:t>
            </a:r>
            <a:r>
              <a:rPr lang="en-US" b="1" noProof="1" smtClean="0">
                <a:latin typeface="Consolas" panose="020B0609020204030204" pitchFamily="49" charset="0"/>
                <a:cs typeface="Consolas" panose="020B0609020204030204" pitchFamily="49" charset="0"/>
              </a:rPr>
              <a:t>wrapper</a:t>
            </a:r>
            <a:r>
              <a:rPr lang="en-US" b="1" noProof="1" smtClean="0"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'</a:t>
            </a:r>
            <a:r>
              <a:rPr lang="en-US" b="1" noProof="1" smtClean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>
              <a:lnSpc>
                <a:spcPct val="110000"/>
              </a:lnSpc>
            </a:pPr>
            <a:r>
              <a:rPr lang="en-US" b="1" noProof="1" smtClean="0">
                <a:latin typeface="Consolas" panose="020B0609020204030204" pitchFamily="49" charset="0"/>
                <a:cs typeface="Consolas" panose="020B0609020204030204" pitchFamily="49" charset="0"/>
              </a:rPr>
              <a:t>var divsInWrapper = wrapper.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getElementsByTagName</a:t>
            </a:r>
            <a:r>
              <a:rPr lang="en-US" b="1" noProof="1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b="1" noProof="1" smtClean="0"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'</a:t>
            </a:r>
            <a:r>
              <a:rPr lang="en-US" b="1" noProof="1" smtClean="0">
                <a:latin typeface="Consolas" panose="020B0609020204030204" pitchFamily="49" charset="0"/>
                <a:cs typeface="Consolas" panose="020B0609020204030204" pitchFamily="49" charset="0"/>
              </a:rPr>
              <a:t>div</a:t>
            </a:r>
            <a:r>
              <a:rPr lang="en-US" b="1" noProof="1" smtClean="0"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'</a:t>
            </a:r>
            <a:r>
              <a:rPr lang="en-US" b="1" noProof="1" smtClean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en-US" b="1" noProof="1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27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4926496"/>
            <a:ext cx="8938472" cy="820600"/>
          </a:xfrm>
        </p:spPr>
        <p:txBody>
          <a:bodyPr/>
          <a:lstStyle/>
          <a:p>
            <a:r>
              <a:rPr lang="en-US" dirty="0"/>
              <a:t>Selecting Inner Elements</a:t>
            </a:r>
            <a:endParaRPr lang="bg-BG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446212" y="5754968"/>
            <a:ext cx="8938472" cy="692873"/>
          </a:xfrm>
        </p:spPr>
        <p:txBody>
          <a:bodyPr/>
          <a:lstStyle/>
          <a:p>
            <a:r>
              <a:rPr lang="en-US" dirty="0"/>
              <a:t>Live </a:t>
            </a:r>
            <a:r>
              <a:rPr lang="en-US" dirty="0" smtClean="0"/>
              <a:t>Demo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8084" y="1295400"/>
            <a:ext cx="5234728" cy="3306604"/>
          </a:xfrm>
          <a:prstGeom prst="roundRect">
            <a:avLst>
              <a:gd name="adj" fmla="val 11858"/>
            </a:avLst>
          </a:prstGeom>
        </p:spPr>
      </p:pic>
    </p:spTree>
    <p:extLst>
      <p:ext uri="{BB962C8B-B14F-4D97-AF65-F5344CB8AC3E}">
        <p14:creationId xmlns:p14="http://schemas.microsoft.com/office/powerpoint/2010/main" val="3940611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5427800"/>
            <a:ext cx="8938472" cy="820600"/>
          </a:xfrm>
        </p:spPr>
        <p:txBody>
          <a:bodyPr/>
          <a:lstStyle/>
          <a:p>
            <a:r>
              <a:rPr lang="en-US" noProof="1" smtClean="0"/>
              <a:t>NodeList</a:t>
            </a:r>
            <a:endParaRPr lang="en-US" noProof="1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3398" y="1524000"/>
            <a:ext cx="4664100" cy="3515307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</p:spTree>
    <p:extLst>
      <p:ext uri="{BB962C8B-B14F-4D97-AF65-F5344CB8AC3E}">
        <p14:creationId xmlns:p14="http://schemas.microsoft.com/office/powerpoint/2010/main" val="1543398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NodeList</a:t>
            </a:r>
            <a:r>
              <a:rPr lang="en-US" dirty="0" smtClean="0"/>
              <a:t> </a:t>
            </a:r>
            <a:r>
              <a:rPr lang="en-US" dirty="0"/>
              <a:t>is a collection returned by the DOM </a:t>
            </a:r>
            <a:r>
              <a:rPr lang="en-US" dirty="0" smtClean="0"/>
              <a:t>selectors:</a:t>
            </a:r>
            <a:endParaRPr lang="en-US" dirty="0"/>
          </a:p>
          <a:p>
            <a:pPr lvl="1"/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getElementsByTagName(tagName)</a:t>
            </a:r>
          </a:p>
          <a:p>
            <a:pPr lvl="1"/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getElementsByName(name)</a:t>
            </a:r>
          </a:p>
          <a:p>
            <a:pPr lvl="1"/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getElementsByClassName(className)</a:t>
            </a:r>
          </a:p>
          <a:p>
            <a:pPr lvl="1"/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querySelectorAll(selector)</a:t>
            </a:r>
          </a:p>
          <a:p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hlinkClick r:id="rId2"/>
              </a:rPr>
              <a:t>https://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hlinkClick r:id="rId2"/>
              </a:rPr>
              <a:t>developer.mozilla.org/en/docs/Web/API/NodeList</a:t>
            </a:r>
            <a:r>
              <a:rPr lang="en-US" sz="24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24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4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24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US" sz="24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US" b="1" noProof="1" smtClean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>
              <a:lnSpc>
                <a:spcPct val="100000"/>
              </a:lnSpc>
            </a:pP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NodeList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11225" y="4893786"/>
            <a:ext cx="10363198" cy="163121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var divs = document.getElementsByTagName</a:t>
            </a:r>
            <a: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</a:t>
            </a:r>
            <a:r>
              <a:rPr lang="en-US" sz="20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'div</a:t>
            </a:r>
            <a: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');</a:t>
            </a:r>
            <a:endParaRPr lang="en-US" sz="2000" b="1" noProof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var queryDivs = document.querySelectorAll</a:t>
            </a:r>
            <a: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('</a:t>
            </a:r>
            <a:r>
              <a:rPr lang="en-US" sz="20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div</a:t>
            </a:r>
            <a: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');</a:t>
            </a:r>
            <a:endParaRPr lang="en-US" sz="2000" b="1" noProof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for (var i=0; i&lt;divs.length; i++)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// </a:t>
            </a:r>
            <a:r>
              <a:rPr lang="en-US" sz="2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Do something with divs[i] …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}</a:t>
            </a:r>
          </a:p>
        </p:txBody>
      </p:sp>
      <p:sp>
        <p:nvSpPr>
          <p:cNvPr id="6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r>
              <a:rPr lang="en-US" dirty="0" smtClean="0"/>
              <a:t>23</a:t>
            </a:r>
          </a:p>
        </p:txBody>
      </p:sp>
    </p:spTree>
    <p:extLst>
      <p:ext uri="{BB962C8B-B14F-4D97-AF65-F5344CB8AC3E}">
        <p14:creationId xmlns:p14="http://schemas.microsoft.com/office/powerpoint/2010/main" val="2014501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sp>
        <p:nvSpPr>
          <p:cNvPr id="42393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1175" indent="-511175">
              <a:lnSpc>
                <a:spcPct val="110000"/>
              </a:lnSpc>
              <a:buFontTx/>
              <a:buAutoNum type="arabicPeriod"/>
            </a:pPr>
            <a:r>
              <a:rPr lang="en-US" dirty="0"/>
              <a:t>Document Object </a:t>
            </a:r>
            <a:r>
              <a:rPr lang="en-US" dirty="0" smtClean="0"/>
              <a:t>Model </a:t>
            </a:r>
            <a:r>
              <a:rPr lang="en-US" dirty="0"/>
              <a:t>(DOM</a:t>
            </a:r>
            <a:r>
              <a:rPr lang="en-US" dirty="0" smtClean="0"/>
              <a:t>)</a:t>
            </a:r>
          </a:p>
          <a:p>
            <a:pPr marL="622300" lvl="1" indent="-319088">
              <a:lnSpc>
                <a:spcPct val="100000"/>
              </a:lnSpc>
            </a:pPr>
            <a:r>
              <a:rPr lang="en-US" dirty="0"/>
              <a:t>The DOM API Overview</a:t>
            </a:r>
          </a:p>
          <a:p>
            <a:pPr marL="622300" lvl="1" indent="-319088">
              <a:lnSpc>
                <a:spcPct val="100000"/>
              </a:lnSpc>
            </a:pPr>
            <a:r>
              <a:rPr lang="en-US" dirty="0"/>
              <a:t>Selecting DOM Elements</a:t>
            </a:r>
          </a:p>
          <a:p>
            <a:pPr marL="622300" lvl="1" indent="-319088">
              <a:lnSpc>
                <a:spcPct val="100000"/>
              </a:lnSpc>
            </a:pPr>
            <a:r>
              <a:rPr lang="en-US" noProof="1"/>
              <a:t>NodeLists</a:t>
            </a:r>
            <a:r>
              <a:rPr lang="en-US" dirty="0"/>
              <a:t> (Live &amp; Static)</a:t>
            </a:r>
          </a:p>
          <a:p>
            <a:pPr marL="511175" indent="-511175">
              <a:lnSpc>
                <a:spcPct val="110000"/>
              </a:lnSpc>
              <a:spcBef>
                <a:spcPts val="1200"/>
              </a:spcBef>
              <a:buFontTx/>
              <a:buAutoNum type="arabicPeriod"/>
            </a:pPr>
            <a:r>
              <a:rPr lang="en-US" dirty="0" smtClean="0"/>
              <a:t>JavaScript Event Model</a:t>
            </a:r>
          </a:p>
          <a:p>
            <a:pPr marL="622300" lvl="1" indent="-319088">
              <a:lnSpc>
                <a:spcPct val="100000"/>
              </a:lnSpc>
            </a:pPr>
            <a:r>
              <a:rPr lang="en-US" dirty="0"/>
              <a:t>Registering Event Handlers</a:t>
            </a:r>
          </a:p>
          <a:p>
            <a:pPr marL="622300" lvl="1" indent="-319088">
              <a:lnSpc>
                <a:spcPct val="100000"/>
              </a:lnSpc>
            </a:pPr>
            <a:r>
              <a:rPr lang="en-US" dirty="0"/>
              <a:t>The "event" Object</a:t>
            </a:r>
          </a:p>
          <a:p>
            <a:pPr marL="622300" lvl="1" indent="-319088">
              <a:lnSpc>
                <a:spcPct val="100000"/>
              </a:lnSpc>
            </a:pPr>
            <a:r>
              <a:rPr lang="en-US" dirty="0"/>
              <a:t>Capturing and Bubbling Events</a:t>
            </a:r>
          </a:p>
        </p:txBody>
      </p:sp>
      <p:sp>
        <p:nvSpPr>
          <p:cNvPr id="423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 of Contents </a:t>
            </a:r>
            <a:endParaRPr lang="bg-BG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1413" y="4099842"/>
            <a:ext cx="2224758" cy="2224758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179409">
            <a:off x="8671967" y="1559701"/>
            <a:ext cx="1837148" cy="183714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14183593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sp>
        <p:nvSpPr>
          <p:cNvPr id="7" name="Slide Number Placehol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 smtClean="0"/>
              <a:t>NodeList</a:t>
            </a:r>
            <a:endParaRPr lang="en-US" noProof="1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2348" y="838200"/>
            <a:ext cx="388620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224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034" name="Rectangle 2"/>
          <p:cNvSpPr>
            <a:spLocks noGrp="1" noChangeArrowheads="1"/>
          </p:cNvSpPr>
          <p:nvPr>
            <p:ph type="title"/>
          </p:nvPr>
        </p:nvSpPr>
        <p:spPr>
          <a:xfrm>
            <a:off x="1446212" y="5459718"/>
            <a:ext cx="9067800" cy="941082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Static </a:t>
            </a:r>
            <a:r>
              <a:rPr lang="en-US" noProof="1" smtClean="0"/>
              <a:t>NodeList</a:t>
            </a:r>
            <a:r>
              <a:rPr lang="en-US" dirty="0" smtClean="0"/>
              <a:t> </a:t>
            </a:r>
            <a:r>
              <a:rPr lang="en-US" dirty="0"/>
              <a:t>&amp;</a:t>
            </a:r>
            <a:r>
              <a:rPr lang="en-US" dirty="0" smtClean="0"/>
              <a:t> </a:t>
            </a:r>
            <a:r>
              <a:rPr lang="en-US" dirty="0"/>
              <a:t>Live </a:t>
            </a:r>
            <a:r>
              <a:rPr lang="en-US" noProof="1" smtClean="0"/>
              <a:t>NodeList</a:t>
            </a:r>
            <a:endParaRPr lang="en-US" noProof="1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6587" y="866130"/>
            <a:ext cx="3067050" cy="429387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536495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55808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There are two kinds </a:t>
            </a:r>
            <a:r>
              <a:rPr lang="en-US" dirty="0" smtClean="0"/>
              <a:t>of</a:t>
            </a:r>
            <a:r>
              <a:rPr lang="bg-BG" dirty="0" smtClean="0"/>
              <a:t>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NodeList</a:t>
            </a:r>
            <a:r>
              <a:rPr lang="en-US" dirty="0"/>
              <a:t> collections</a:t>
            </a:r>
            <a:endParaRPr lang="en-US" noProof="1" smtClean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getElementsBy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…()</a:t>
            </a:r>
            <a:r>
              <a:rPr lang="en-US" dirty="0" smtClean="0"/>
              <a:t> returns </a:t>
            </a:r>
            <a:r>
              <a:rPr lang="en-US" dirty="0"/>
              <a:t>a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</a:rPr>
              <a:t>live</a:t>
            </a:r>
            <a:r>
              <a:rPr lang="en-US" noProof="1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NodeList</a:t>
            </a:r>
          </a:p>
          <a:p>
            <a:pPr lvl="1"/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querySelectorAll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dirty="0" smtClean="0"/>
              <a:t> </a:t>
            </a:r>
            <a:r>
              <a:rPr lang="en-US" dirty="0"/>
              <a:t>returns a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</a:rPr>
              <a:t>static</a:t>
            </a:r>
            <a:r>
              <a:rPr lang="en-US" noProof="1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NodeList</a:t>
            </a:r>
          </a:p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Live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lists </a:t>
            </a:r>
            <a:r>
              <a:rPr lang="en-US" dirty="0"/>
              <a:t>keep track of the selected elements</a:t>
            </a:r>
          </a:p>
          <a:p>
            <a:pPr lvl="1"/>
            <a:r>
              <a:rPr lang="en-US" dirty="0"/>
              <a:t>Even when changes are made to the DOM</a:t>
            </a:r>
          </a:p>
          <a:p>
            <a:pPr lvl="1"/>
            <a:r>
              <a:rPr lang="en-US" dirty="0"/>
              <a:t>While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static list </a:t>
            </a:r>
            <a:r>
              <a:rPr lang="en-US" dirty="0"/>
              <a:t>contain the elements as they were at the execution of the method</a:t>
            </a:r>
          </a:p>
          <a:p>
            <a:r>
              <a:rPr lang="en-US" dirty="0"/>
              <a:t>Keep in mind </a:t>
            </a:r>
            <a:r>
              <a:rPr lang="en-US" dirty="0" smtClean="0"/>
              <a:t>that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live</a:t>
            </a:r>
            <a:r>
              <a:rPr lang="en-US" b="1" dirty="0" smtClean="0"/>
              <a:t>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NodeList</a:t>
            </a:r>
            <a:r>
              <a:rPr lang="en-US" dirty="0" smtClean="0"/>
              <a:t> </a:t>
            </a:r>
            <a:r>
              <a:rPr lang="en-US" dirty="0"/>
              <a:t>is slower </a:t>
            </a:r>
            <a:r>
              <a:rPr lang="en-US" dirty="0" smtClean="0"/>
              <a:t>than a </a:t>
            </a:r>
            <a:r>
              <a:rPr lang="en-US" dirty="0"/>
              <a:t>regular array</a:t>
            </a:r>
          </a:p>
          <a:p>
            <a:pPr lvl="1"/>
            <a:r>
              <a:rPr lang="en-US" dirty="0"/>
              <a:t>Need to cache its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length</a:t>
            </a:r>
            <a:r>
              <a:rPr lang="en-US" dirty="0"/>
              <a:t> for better performance</a:t>
            </a:r>
          </a:p>
        </p:txBody>
      </p:sp>
      <p:sp>
        <p:nvSpPr>
          <p:cNvPr id="558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Static and Live </a:t>
            </a:r>
            <a:r>
              <a:rPr lang="en-US" noProof="1" smtClean="0"/>
              <a:t>NodeList</a:t>
            </a:r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492219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000548" y="4945254"/>
            <a:ext cx="9829800" cy="820600"/>
          </a:xfrm>
        </p:spPr>
        <p:txBody>
          <a:bodyPr/>
          <a:lstStyle/>
          <a:p>
            <a:r>
              <a:rPr lang="en-US" dirty="0" smtClean="0"/>
              <a:t>Static </a:t>
            </a:r>
            <a:r>
              <a:rPr lang="en-US" noProof="1" smtClean="0"/>
              <a:t>NodeList</a:t>
            </a:r>
            <a:r>
              <a:rPr lang="en-US" dirty="0" smtClean="0"/>
              <a:t> and Live </a:t>
            </a:r>
            <a:r>
              <a:rPr lang="en-US" noProof="1" smtClean="0"/>
              <a:t>NodeList</a:t>
            </a:r>
            <a:endParaRPr lang="en-US" noProof="1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446212" y="5754968"/>
            <a:ext cx="8938472" cy="692873"/>
          </a:xfrm>
        </p:spPr>
        <p:txBody>
          <a:bodyPr/>
          <a:lstStyle/>
          <a:p>
            <a:r>
              <a:rPr lang="en-US" dirty="0"/>
              <a:t>Live </a:t>
            </a:r>
            <a:r>
              <a:rPr lang="en-US" dirty="0" smtClean="0"/>
              <a:t>Demo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4604" y="1066800"/>
            <a:ext cx="5881687" cy="3438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5658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446212" y="4768896"/>
            <a:ext cx="8938472" cy="820600"/>
          </a:xfrm>
        </p:spPr>
        <p:txBody>
          <a:bodyPr/>
          <a:lstStyle/>
          <a:p>
            <a:r>
              <a:rPr lang="en-US" dirty="0"/>
              <a:t>Traversing the DOM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783484" y="5647065"/>
            <a:ext cx="10263928" cy="601335"/>
          </a:xfrm>
        </p:spPr>
        <p:txBody>
          <a:bodyPr/>
          <a:lstStyle/>
          <a:p>
            <a:r>
              <a:rPr lang="en-GB" sz="3200" dirty="0" smtClean="0"/>
              <a:t>Create, Remove, Alter and Append HTML Elements</a:t>
            </a:r>
            <a:endParaRPr lang="en-GB" sz="3200" dirty="0"/>
          </a:p>
        </p:txBody>
      </p:sp>
      <p:sp>
        <p:nvSpPr>
          <p:cNvPr id="3" name="Rounded Rectangle 2"/>
          <p:cNvSpPr/>
          <p:nvPr/>
        </p:nvSpPr>
        <p:spPr>
          <a:xfrm>
            <a:off x="5408612" y="1873296"/>
            <a:ext cx="1143000" cy="403979"/>
          </a:xfrm>
          <a:prstGeom prst="roundRect">
            <a:avLst>
              <a:gd name="adj" fmla="val 3158"/>
            </a:avLst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sp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body</a:t>
            </a:r>
            <a:endParaRPr lang="en-US" sz="2000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9" name="Elbow Connector 8"/>
          <p:cNvCxnSpPr>
            <a:stCxn id="3" idx="2"/>
            <a:endCxn id="22" idx="0"/>
          </p:cNvCxnSpPr>
          <p:nvPr/>
        </p:nvCxnSpPr>
        <p:spPr>
          <a:xfrm rot="16200000" flipH="1">
            <a:off x="5895430" y="2361957"/>
            <a:ext cx="588467" cy="419100"/>
          </a:xfrm>
          <a:prstGeom prst="bentConnector3">
            <a:avLst>
              <a:gd name="adj1" fmla="val 50000"/>
            </a:avLst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  <a:tailEnd type="stealth" w="lg" len="lg"/>
          </a:ln>
        </p:spPr>
      </p:cxnSp>
      <p:sp>
        <p:nvSpPr>
          <p:cNvPr id="22" name="Rounded Rectangle 21"/>
          <p:cNvSpPr/>
          <p:nvPr/>
        </p:nvSpPr>
        <p:spPr>
          <a:xfrm>
            <a:off x="5484812" y="2865742"/>
            <a:ext cx="1828800" cy="403979"/>
          </a:xfrm>
          <a:prstGeom prst="roundRect">
            <a:avLst>
              <a:gd name="adj" fmla="val 3158"/>
            </a:avLst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sp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div#wrapper</a:t>
            </a:r>
            <a:endParaRPr lang="en-US" sz="2000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7694612" y="2865742"/>
            <a:ext cx="1066800" cy="403979"/>
          </a:xfrm>
          <a:prstGeom prst="roundRect">
            <a:avLst>
              <a:gd name="adj" fmla="val 3158"/>
            </a:avLst>
          </a:prstGeom>
          <a:solidFill>
            <a:schemeClr val="accent5">
              <a:lumMod val="40000"/>
              <a:lumOff val="60000"/>
              <a:alpha val="15000"/>
            </a:schemeClr>
          </a:solidFill>
          <a:ln w="190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anchor="ctr">
            <a:sp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footer</a:t>
            </a:r>
            <a:endParaRPr lang="en-US" sz="2000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3198812" y="2865742"/>
            <a:ext cx="1828800" cy="403979"/>
          </a:xfrm>
          <a:prstGeom prst="roundRect">
            <a:avLst>
              <a:gd name="adj" fmla="val 3158"/>
            </a:avLst>
          </a:prstGeom>
          <a:solidFill>
            <a:schemeClr val="accent5">
              <a:lumMod val="40000"/>
              <a:lumOff val="60000"/>
              <a:alpha val="15000"/>
            </a:schemeClr>
          </a:solidFill>
          <a:ln w="190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anchor="ctr">
            <a:sp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header</a:t>
            </a:r>
            <a:endParaRPr lang="en-US" sz="2000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2741612" y="3627742"/>
            <a:ext cx="1219200" cy="403979"/>
          </a:xfrm>
          <a:prstGeom prst="roundRect">
            <a:avLst>
              <a:gd name="adj" fmla="val 3158"/>
            </a:avLst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sp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h1#logo</a:t>
            </a:r>
            <a:endParaRPr lang="en-US" sz="2000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4189412" y="3625896"/>
            <a:ext cx="2057400" cy="403979"/>
          </a:xfrm>
          <a:prstGeom prst="roundRect">
            <a:avLst>
              <a:gd name="adj" fmla="val 3158"/>
            </a:avLst>
          </a:prstGeom>
          <a:solidFill>
            <a:schemeClr val="accent5">
              <a:lumMod val="40000"/>
              <a:lumOff val="60000"/>
              <a:alpha val="15000"/>
            </a:schemeClr>
          </a:solidFill>
          <a:ln w="190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anchor="ctr">
            <a:sp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nav #main-nav</a:t>
            </a:r>
            <a:endParaRPr lang="en-US" sz="2000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7466012" y="3625895"/>
            <a:ext cx="609600" cy="403979"/>
          </a:xfrm>
          <a:prstGeom prst="roundRect">
            <a:avLst>
              <a:gd name="adj" fmla="val 3158"/>
            </a:avLst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sp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h2</a:t>
            </a:r>
            <a:endParaRPr lang="en-US" sz="2000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30" name="Elbow Connector 29"/>
          <p:cNvCxnSpPr>
            <a:stCxn id="3" idx="2"/>
            <a:endCxn id="24" idx="0"/>
          </p:cNvCxnSpPr>
          <p:nvPr/>
        </p:nvCxnSpPr>
        <p:spPr>
          <a:xfrm rot="5400000">
            <a:off x="4752430" y="1638057"/>
            <a:ext cx="588467" cy="1866900"/>
          </a:xfrm>
          <a:prstGeom prst="bentConnector3">
            <a:avLst>
              <a:gd name="adj1" fmla="val 50000"/>
            </a:avLst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  <a:tailEnd type="stealth" w="lg" len="lg"/>
          </a:ln>
        </p:spPr>
      </p:cxnSp>
      <p:cxnSp>
        <p:nvCxnSpPr>
          <p:cNvPr id="34" name="Elbow Connector 33"/>
          <p:cNvCxnSpPr>
            <a:stCxn id="3" idx="2"/>
            <a:endCxn id="23" idx="0"/>
          </p:cNvCxnSpPr>
          <p:nvPr/>
        </p:nvCxnSpPr>
        <p:spPr>
          <a:xfrm rot="16200000" flipH="1">
            <a:off x="6809830" y="1447557"/>
            <a:ext cx="588467" cy="2247900"/>
          </a:xfrm>
          <a:prstGeom prst="bentConnector3">
            <a:avLst>
              <a:gd name="adj1" fmla="val 50000"/>
            </a:avLst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  <a:tailEnd type="stealth" w="lg" len="lg"/>
          </a:ln>
        </p:spPr>
      </p:cxnSp>
      <p:cxnSp>
        <p:nvCxnSpPr>
          <p:cNvPr id="37" name="Elbow Connector 36"/>
          <p:cNvCxnSpPr>
            <a:stCxn id="24" idx="2"/>
            <a:endCxn id="26" idx="0"/>
          </p:cNvCxnSpPr>
          <p:nvPr/>
        </p:nvCxnSpPr>
        <p:spPr>
          <a:xfrm rot="5400000">
            <a:off x="3553203" y="3067730"/>
            <a:ext cx="358021" cy="762000"/>
          </a:xfrm>
          <a:prstGeom prst="bentConnector3">
            <a:avLst>
              <a:gd name="adj1" fmla="val 50000"/>
            </a:avLst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  <a:tailEnd type="stealth" w="lg" len="lg"/>
          </a:ln>
        </p:spPr>
      </p:cxnSp>
      <p:cxnSp>
        <p:nvCxnSpPr>
          <p:cNvPr id="40" name="Elbow Connector 39"/>
          <p:cNvCxnSpPr>
            <a:stCxn id="24" idx="2"/>
            <a:endCxn id="27" idx="0"/>
          </p:cNvCxnSpPr>
          <p:nvPr/>
        </p:nvCxnSpPr>
        <p:spPr>
          <a:xfrm rot="16200000" flipH="1">
            <a:off x="4487576" y="2895357"/>
            <a:ext cx="356175" cy="1104900"/>
          </a:xfrm>
          <a:prstGeom prst="bentConnector3">
            <a:avLst>
              <a:gd name="adj1" fmla="val 50000"/>
            </a:avLst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  <a:tailEnd type="stealth" w="lg" len="lg"/>
          </a:ln>
        </p:spPr>
      </p:cxnSp>
      <p:sp>
        <p:nvSpPr>
          <p:cNvPr id="58" name="Rounded Rectangle 57"/>
          <p:cNvSpPr/>
          <p:nvPr/>
        </p:nvSpPr>
        <p:spPr>
          <a:xfrm>
            <a:off x="8304212" y="3625895"/>
            <a:ext cx="609600" cy="403979"/>
          </a:xfrm>
          <a:prstGeom prst="roundRect">
            <a:avLst>
              <a:gd name="adj" fmla="val 3158"/>
            </a:avLst>
          </a:prstGeom>
          <a:solidFill>
            <a:schemeClr val="accent5">
              <a:lumMod val="40000"/>
              <a:lumOff val="60000"/>
              <a:alpha val="15000"/>
            </a:schemeClr>
          </a:solidFill>
          <a:ln w="190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anchor="ctr">
            <a:sp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nav</a:t>
            </a:r>
            <a:endParaRPr lang="en-US" sz="2000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59" name="Elbow Connector 58"/>
          <p:cNvCxnSpPr>
            <a:stCxn id="23" idx="2"/>
            <a:endCxn id="28" idx="0"/>
          </p:cNvCxnSpPr>
          <p:nvPr/>
        </p:nvCxnSpPr>
        <p:spPr>
          <a:xfrm rot="5400000">
            <a:off x="7821325" y="3219207"/>
            <a:ext cx="356174" cy="457200"/>
          </a:xfrm>
          <a:prstGeom prst="bentConnector3">
            <a:avLst>
              <a:gd name="adj1" fmla="val 50000"/>
            </a:avLst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  <a:tailEnd type="stealth" w="lg" len="lg"/>
          </a:ln>
        </p:spPr>
      </p:cxnSp>
      <p:cxnSp>
        <p:nvCxnSpPr>
          <p:cNvPr id="62" name="Elbow Connector 61"/>
          <p:cNvCxnSpPr>
            <a:stCxn id="23" idx="2"/>
            <a:endCxn id="58" idx="0"/>
          </p:cNvCxnSpPr>
          <p:nvPr/>
        </p:nvCxnSpPr>
        <p:spPr>
          <a:xfrm rot="16200000" flipH="1">
            <a:off x="8240425" y="3257307"/>
            <a:ext cx="356174" cy="381000"/>
          </a:xfrm>
          <a:prstGeom prst="bentConnector3">
            <a:avLst>
              <a:gd name="adj1" fmla="val 50000"/>
            </a:avLst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  <a:tailEnd type="stealth" w="lg" len="lg"/>
          </a:ln>
        </p:spPr>
      </p:cxnSp>
    </p:spTree>
    <p:extLst>
      <p:ext uri="{BB962C8B-B14F-4D97-AF65-F5344CB8AC3E}">
        <p14:creationId xmlns:p14="http://schemas.microsoft.com/office/powerpoint/2010/main" val="674097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sz="3500" dirty="0" smtClean="0"/>
              <a:t>DOM elements know their </a:t>
            </a:r>
            <a:r>
              <a:rPr lang="en-US" sz="35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position</a:t>
            </a:r>
            <a:r>
              <a:rPr lang="en-US" sz="3500" dirty="0" smtClean="0"/>
              <a:t> in the DOM tree</a:t>
            </a:r>
          </a:p>
          <a:p>
            <a:pPr lvl="1"/>
            <a:r>
              <a:rPr lang="en-US" dirty="0" smtClean="0"/>
              <a:t>Parent: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element.parentNode</a:t>
            </a:r>
          </a:p>
          <a:p>
            <a:pPr lvl="2"/>
            <a:r>
              <a:rPr lang="en-US" dirty="0" smtClean="0"/>
              <a:t>Returns </a:t>
            </a:r>
            <a:r>
              <a:rPr lang="en-US" dirty="0"/>
              <a:t>the direct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parent</a:t>
            </a:r>
            <a:r>
              <a:rPr lang="en-US" dirty="0"/>
              <a:t> of the </a:t>
            </a:r>
            <a:r>
              <a:rPr lang="en-US" dirty="0" smtClean="0"/>
              <a:t>element (null for the document)</a:t>
            </a:r>
            <a:endParaRPr lang="en-US" dirty="0"/>
          </a:p>
          <a:p>
            <a:pPr lvl="1"/>
            <a:r>
              <a:rPr lang="en-US" dirty="0" smtClean="0"/>
              <a:t>Children: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element.childNodes</a:t>
            </a:r>
          </a:p>
          <a:p>
            <a:pPr lvl="2"/>
            <a:r>
              <a:rPr lang="en-US" dirty="0" smtClean="0"/>
              <a:t>Returns a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NodeList</a:t>
            </a:r>
            <a:r>
              <a:rPr lang="en-US" dirty="0" smtClean="0"/>
              <a:t> of all 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child nodes (</a:t>
            </a:r>
            <a:r>
              <a:rPr lang="en-US" dirty="0" smtClean="0"/>
              <a:t>including 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text nodes)</a:t>
            </a:r>
          </a:p>
          <a:p>
            <a:pPr lvl="2"/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First / last child –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element.firstChild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/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element.lastChild</a:t>
            </a:r>
          </a:p>
          <a:p>
            <a:pPr lvl="1"/>
            <a:r>
              <a:rPr lang="en-US" dirty="0" smtClean="0"/>
              <a:t>Siblings (elements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around </a:t>
            </a:r>
            <a:r>
              <a:rPr lang="en-US" dirty="0" smtClean="0"/>
              <a:t>the element):</a:t>
            </a:r>
            <a:endParaRPr lang="bg-BG" dirty="0"/>
          </a:p>
          <a:p>
            <a:pPr lvl="2"/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element.nextSibling</a:t>
            </a:r>
            <a:r>
              <a:rPr lang="en-US" noProof="1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/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element.nextElementSibling</a:t>
            </a:r>
          </a:p>
          <a:p>
            <a:pPr lvl="2"/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element.previousSibling</a:t>
            </a:r>
            <a:r>
              <a:rPr lang="en-US" noProof="1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/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element.previousElementSibling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Traversing the DOM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620170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Traversing the </a:t>
            </a:r>
            <a:r>
              <a:rPr lang="en-US" dirty="0" smtClean="0"/>
              <a:t>DOM – Example</a:t>
            </a:r>
            <a:endParaRPr lang="en-US" dirty="0"/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836612" y="1306355"/>
            <a:ext cx="10515600" cy="498598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var trainersList =  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document.getElementsByClassName("trainers-list")[0];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var parent = trainersList.parentNode;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log("parent of trainers-list: " + parent.nodeName </a:t>
            </a: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+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" 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with id: " + parent.id);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var children = trainersList.childNodes;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log("elements in trainers-list: " + children.length);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log("element in trainers-list");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for (var i = 0, len = children.length; i &lt; len; i++)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var subItem = children[i]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log(subItem.nodeName + " content: " + </a:t>
            </a: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subItem.innerText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430062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DOM can be manipulated dynamically with JS</a:t>
            </a:r>
          </a:p>
          <a:p>
            <a:pPr lvl="1"/>
            <a:r>
              <a:rPr lang="en-US" dirty="0" smtClean="0"/>
              <a:t>HTML elements can be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created</a:t>
            </a:r>
          </a:p>
          <a:p>
            <a:pPr lvl="1"/>
            <a:r>
              <a:rPr lang="en-US" dirty="0" smtClean="0"/>
              <a:t>HTML elements can be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removed</a:t>
            </a:r>
          </a:p>
          <a:p>
            <a:pPr lvl="1"/>
            <a:r>
              <a:rPr lang="en-US" dirty="0" smtClean="0"/>
              <a:t>HTML elements can be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altered</a:t>
            </a:r>
          </a:p>
          <a:p>
            <a:pPr lvl="2"/>
            <a:r>
              <a:rPr lang="en-US" dirty="0" smtClean="0"/>
              <a:t>Change their content</a:t>
            </a:r>
          </a:p>
          <a:p>
            <a:pPr lvl="2"/>
            <a:r>
              <a:rPr lang="en-US" dirty="0" smtClean="0"/>
              <a:t>Change their styles</a:t>
            </a:r>
          </a:p>
          <a:p>
            <a:pPr lvl="2"/>
            <a:r>
              <a:rPr lang="en-US" dirty="0" smtClean="0"/>
              <a:t>Change their attributes</a:t>
            </a:r>
            <a:endParaRPr lang="bg-B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Manipulating the DOM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099390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document object can create new HTML elements</a:t>
            </a:r>
          </a:p>
          <a:p>
            <a:pPr lvl="1"/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document.createElement(elementName)</a:t>
            </a:r>
          </a:p>
          <a:p>
            <a:r>
              <a:rPr lang="en-US" dirty="0" smtClean="0"/>
              <a:t>Newly created elements are not </a:t>
            </a:r>
            <a:r>
              <a:rPr lang="en-US" dirty="0"/>
              <a:t>in the DOM (the web page)</a:t>
            </a:r>
          </a:p>
          <a:p>
            <a:pPr lvl="1"/>
            <a:r>
              <a:rPr lang="en-US" dirty="0" smtClean="0"/>
              <a:t>Must</a:t>
            </a:r>
            <a:r>
              <a:rPr lang="en-US" sz="2400" dirty="0" smtClean="0"/>
              <a:t> </a:t>
            </a:r>
            <a:r>
              <a:rPr lang="en-US" dirty="0"/>
              <a:t>be</a:t>
            </a:r>
            <a:r>
              <a:rPr lang="en-US" sz="2400" dirty="0"/>
              <a:t>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appended</a:t>
            </a:r>
            <a:r>
              <a:rPr lang="en-US" sz="24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to</a:t>
            </a:r>
            <a:r>
              <a:rPr lang="en-US" sz="24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DOM manually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HTML Elements</a:t>
            </a:r>
            <a:endParaRPr lang="bg-BG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709414" y="4080808"/>
            <a:ext cx="10642798" cy="210128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var studentsList = document.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createElement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("ul</a:t>
            </a: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studentsList.innerHTML = 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</a:t>
            </a: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Student: Pesho";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var 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liElement = document.createElement("li</a:t>
            </a: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"); studentsList.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appendChild</a:t>
            </a: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(studentLi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document.body.appendChild(studentsList);</a:t>
            </a:r>
          </a:p>
        </p:txBody>
      </p:sp>
    </p:spTree>
    <p:extLst>
      <p:ext uri="{BB962C8B-B14F-4D97-AF65-F5344CB8AC3E}">
        <p14:creationId xmlns:p14="http://schemas.microsoft.com/office/powerpoint/2010/main" val="3343996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DOM API supports inserting a element before or after a specific element</a:t>
            </a:r>
          </a:p>
          <a:p>
            <a:pPr lvl="1"/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element.appendChild(child)</a:t>
            </a:r>
          </a:p>
          <a:p>
            <a:pPr lvl="2"/>
            <a:r>
              <a:rPr lang="en-US" dirty="0" smtClean="0"/>
              <a:t>Inserts the element always at the end of the DOM element</a:t>
            </a:r>
          </a:p>
          <a:p>
            <a:pPr lvl="1"/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parent.insertBefore(newNode,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specificElement)</a:t>
            </a:r>
          </a:p>
          <a:p>
            <a:pPr lvl="2"/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Inserts the element before specific element</a:t>
            </a:r>
          </a:p>
          <a:p>
            <a:pPr lvl="1"/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parent.insertAfter(newNode,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specificElement)</a:t>
            </a:r>
          </a:p>
          <a:p>
            <a:pPr lvl="2"/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Inserts the element after specific element</a:t>
            </a:r>
            <a:b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</a:b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Inserting Elements Before / After Element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353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62" name="Rectangle 2"/>
          <p:cNvSpPr>
            <a:spLocks noGrp="1" noChangeArrowheads="1"/>
          </p:cNvSpPr>
          <p:nvPr>
            <p:ph type="title"/>
          </p:nvPr>
        </p:nvSpPr>
        <p:spPr>
          <a:xfrm>
            <a:off x="783483" y="5337800"/>
            <a:ext cx="10644930" cy="9868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Document </a:t>
            </a:r>
            <a:r>
              <a:rPr lang="en-US" dirty="0" smtClean="0"/>
              <a:t>Object Model </a:t>
            </a:r>
            <a:r>
              <a:rPr lang="en-US" dirty="0"/>
              <a:t>(DOM) </a:t>
            </a:r>
            <a:endParaRPr lang="bg-BG" dirty="0"/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8484" y="1124089"/>
            <a:ext cx="6834928" cy="3915152"/>
          </a:xfrm>
          <a:prstGeom prst="roundRect">
            <a:avLst>
              <a:gd name="adj" fmla="val 809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dist="35921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0036652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Elements can be removed from the DOM</a:t>
            </a:r>
          </a:p>
          <a:p>
            <a:pPr lvl="1"/>
            <a:r>
              <a:rPr lang="en-US" dirty="0" smtClean="0"/>
              <a:t>Using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element.removeChild(elToRemove)</a:t>
            </a:r>
          </a:p>
          <a:p>
            <a:pPr lvl="1"/>
            <a:r>
              <a:rPr lang="en-US" dirty="0" smtClean="0"/>
              <a:t>Pass the element-to-remove to their parent</a:t>
            </a:r>
          </a:p>
          <a:p>
            <a:pPr lvl="1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Removing Elements</a:t>
            </a:r>
            <a:endParaRPr lang="en-US" dirty="0"/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912812" y="3429000"/>
            <a:ext cx="10134600" cy="267765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9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var trainers = document.getElementsByTagName("ul")[0];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var trainer = </a:t>
            </a: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trainers.firstChild;</a:t>
            </a:r>
            <a:endParaRPr lang="en-US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trainers.removeChild(trainer);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// Remove 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a selected element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var selectedElement = //select the element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selectedElement.parentNode.removeChild(selectedElement);</a:t>
            </a:r>
          </a:p>
        </p:txBody>
      </p:sp>
    </p:spTree>
    <p:extLst>
      <p:ext uri="{BB962C8B-B14F-4D97-AF65-F5344CB8AC3E}">
        <p14:creationId xmlns:p14="http://schemas.microsoft.com/office/powerpoint/2010/main" val="1287653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DOM elements can be changed and removed</a:t>
            </a:r>
          </a:p>
          <a:p>
            <a:r>
              <a:rPr lang="en-US" dirty="0" smtClean="0"/>
              <a:t>With the DOM API each DOM element node can be altered</a:t>
            </a:r>
          </a:p>
          <a:p>
            <a:pPr lvl="1"/>
            <a:r>
              <a:rPr lang="en-US" dirty="0" smtClean="0"/>
              <a:t>Change its properties or appearance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Altering the Elements</a:t>
            </a:r>
            <a:endParaRPr lang="en-US" dirty="0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909636" y="3048000"/>
            <a:ext cx="10366376" cy="34778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&lt;div id="f"&gt;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&lt;p id="the-p"&gt;text&lt;/p&gt;</a:t>
            </a: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&lt;/div&gt;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&lt;div id="s"&gt;&lt;/div&gt;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…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var second = document.getElementById("s");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var theP = document.getElementById("the-p");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second.appendChild(theP);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…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// The </a:t>
            </a: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DOM is: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&lt;div id="f"&gt;&lt;/div&gt;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&lt;div id="s"&gt;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&lt;p id="the-p"&gt;text&lt;/p&gt;</a:t>
            </a: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&lt;/div&gt;</a:t>
            </a:r>
          </a:p>
        </p:txBody>
      </p:sp>
    </p:spTree>
    <p:extLst>
      <p:ext uri="{BB962C8B-B14F-4D97-AF65-F5344CB8AC3E}">
        <p14:creationId xmlns:p14="http://schemas.microsoft.com/office/powerpoint/2010/main" val="3153919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DOM API supports appending DOM elements to a element</a:t>
            </a:r>
          </a:p>
          <a:p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parentNode.appendChild(node) </a:t>
            </a:r>
          </a:p>
          <a:p>
            <a:pPr lvl="1"/>
            <a:r>
              <a:rPr lang="en-US" dirty="0" smtClean="0"/>
              <a:t>Appends the DOM element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node</a:t>
            </a:r>
            <a:r>
              <a:rPr lang="en-US" dirty="0" smtClean="0"/>
              <a:t> to the DOM element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parentNode</a:t>
            </a:r>
          </a:p>
          <a:p>
            <a:pPr lvl="1"/>
            <a:r>
              <a:rPr lang="en-US" dirty="0" smtClean="0"/>
              <a:t>If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parentNode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smtClean="0"/>
              <a:t>is appended to the DOM, </a:t>
            </a:r>
            <a:r>
              <a:rPr lang="en-US" dirty="0" smtClean="0"/>
              <a:t>the </a:t>
            </a:r>
            <a:r>
              <a:rPr lang="en-US" b="1" dirty="0" err="1" smtClean="0">
                <a:solidFill>
                  <a:schemeClr val="tx2">
                    <a:lumMod val="75000"/>
                  </a:schemeClr>
                </a:solidFill>
              </a:rPr>
              <a:t>childN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ode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smtClean="0"/>
              <a:t>is also appended</a:t>
            </a:r>
            <a:endParaRPr lang="bg-BG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Appending DOM Elements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2481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5427800"/>
            <a:ext cx="8938472" cy="820600"/>
          </a:xfrm>
        </p:spPr>
        <p:txBody>
          <a:bodyPr/>
          <a:lstStyle/>
          <a:p>
            <a:r>
              <a:rPr lang="en-US" dirty="0" smtClean="0"/>
              <a:t>DOM Optimizations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5273" y="1295400"/>
            <a:ext cx="2800350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460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Appending elements to the DOM is a very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slow operation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When an elements is appended to the DOM, the DOM is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rendered anew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All newly created elements must be appended together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Here comes the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DocumentFragment</a:t>
            </a:r>
            <a:r>
              <a:rPr lang="en-US" dirty="0" smtClean="0"/>
              <a:t> element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It is a minimal DOM element, with no parent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It is used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to store ready-to-append </a:t>
            </a:r>
            <a:r>
              <a:rPr lang="en-US" dirty="0" smtClean="0"/>
              <a:t>elements</a:t>
            </a:r>
            <a:r>
              <a:rPr lang="en-US" dirty="0"/>
              <a:t> </a:t>
            </a:r>
            <a:r>
              <a:rPr lang="en-US" dirty="0" smtClean="0"/>
              <a:t>and append them at once to the DOM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Optimizing the Appending of Elements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0380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Using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DocumentFragment</a:t>
            </a:r>
          </a:p>
          <a:p>
            <a:pPr lvl="1"/>
            <a:r>
              <a:rPr lang="en-US" dirty="0" smtClean="0"/>
              <a:t>Append the elements to a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DocumentFragment</a:t>
            </a:r>
          </a:p>
          <a:p>
            <a:pPr lvl="1"/>
            <a:r>
              <a:rPr lang="en-US" dirty="0" smtClean="0"/>
              <a:t>Appending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DocumentFragment</a:t>
            </a:r>
            <a:r>
              <a:rPr lang="en-US" dirty="0" smtClean="0"/>
              <a:t> to the DOM appends only its child elements</a:t>
            </a:r>
          </a:p>
          <a:p>
            <a:pPr lvl="1"/>
            <a:r>
              <a:rPr lang="en-US" dirty="0">
                <a:hlinkClick r:id="rId2"/>
              </a:rPr>
              <a:t>http://ejohn.org/blog/dom-documentfragments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</a:t>
            </a:r>
            <a:r>
              <a:rPr lang="en-US" noProof="1" smtClean="0"/>
              <a:t>DocumentFragment</a:t>
            </a:r>
            <a:endParaRPr lang="en-US" noProof="1"/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1094315" y="4419600"/>
            <a:ext cx="10061576" cy="193899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var div = document.createElement('div');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var dFrag 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= document.createDocumentFragment</a:t>
            </a: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();</a:t>
            </a:r>
            <a:endParaRPr lang="en-US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dFrag.appendChild(div</a:t>
            </a: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document.body.appendChild(dFrag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2103350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106" name="Rectangle 2"/>
          <p:cNvSpPr>
            <a:spLocks noGrp="1" noChangeArrowheads="1"/>
          </p:cNvSpPr>
          <p:nvPr>
            <p:ph type="title"/>
          </p:nvPr>
        </p:nvSpPr>
        <p:spPr>
          <a:xfrm>
            <a:off x="1446212" y="5427800"/>
            <a:ext cx="8938472" cy="820600"/>
          </a:xfrm>
        </p:spPr>
        <p:txBody>
          <a:bodyPr/>
          <a:lstStyle/>
          <a:p>
            <a:r>
              <a:rPr lang="en-US" dirty="0"/>
              <a:t>JavaScript Event Model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1484" y="1313000"/>
            <a:ext cx="4167928" cy="3648446"/>
          </a:xfrm>
          <a:prstGeom prst="rect">
            <a:avLst/>
          </a:prstGeom>
          <a:effectLst>
            <a:glow rad="101600">
              <a:schemeClr val="accent6">
                <a:satMod val="175000"/>
                <a:alpha val="40000"/>
              </a:schemeClr>
            </a:glow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3215051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  <p:sp>
        <p:nvSpPr>
          <p:cNvPr id="4608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DOM event model </a:t>
            </a:r>
            <a:r>
              <a:rPr lang="en-US" dirty="0" smtClean="0"/>
              <a:t>provides notifications for certain events</a:t>
            </a:r>
          </a:p>
          <a:p>
            <a:pPr lvl="1"/>
            <a:r>
              <a:rPr lang="en-US" dirty="0" smtClean="0"/>
              <a:t>E.g. execute a JS function when a button is clicked</a:t>
            </a:r>
            <a:endParaRPr lang="en-US" dirty="0"/>
          </a:p>
          <a:p>
            <a:r>
              <a:rPr lang="en-US" dirty="0"/>
              <a:t>The DOM event model consists of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events</a:t>
            </a:r>
            <a:r>
              <a:rPr lang="en-US" dirty="0"/>
              <a:t>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event</a:t>
            </a:r>
            <a:r>
              <a:rPr lang="en-US" dirty="0"/>
              <a:t> listeners attached to the DOM </a:t>
            </a:r>
            <a:r>
              <a:rPr lang="en-US" dirty="0" smtClean="0"/>
              <a:t>objects</a:t>
            </a:r>
          </a:p>
          <a:p>
            <a:r>
              <a:rPr lang="en-US" dirty="0" smtClean="0">
                <a:hlinkClick r:id="rId3"/>
              </a:rPr>
              <a:t>Events Demo</a:t>
            </a:r>
            <a:endParaRPr lang="en-US" dirty="0"/>
          </a:p>
        </p:txBody>
      </p:sp>
      <p:sp>
        <p:nvSpPr>
          <p:cNvPr id="4608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 Model</a:t>
            </a:r>
            <a:endParaRPr lang="bg-BG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8212" y="3886200"/>
            <a:ext cx="5337178" cy="237929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748815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  <p:sp>
        <p:nvSpPr>
          <p:cNvPr id="48640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dirty="0"/>
              <a:t>DOM provides </a:t>
            </a:r>
            <a:r>
              <a:rPr lang="en-US" dirty="0" smtClean="0"/>
              <a:t>access to many events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Mouse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events </a:t>
            </a:r>
            <a:r>
              <a:rPr lang="en-US" dirty="0" smtClean="0"/>
              <a:t>– mouse clicks, mouse moves, mouse over, …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Touch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events </a:t>
            </a:r>
            <a:r>
              <a:rPr lang="en-US" dirty="0" smtClean="0"/>
              <a:t>– finger touch, touch start, end, move, …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Form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events </a:t>
            </a:r>
            <a:r>
              <a:rPr lang="en-US" dirty="0" smtClean="0"/>
              <a:t>– field focus, value change, form submit, …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Keyboard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events </a:t>
            </a:r>
            <a:r>
              <a:rPr lang="en-US" dirty="0" smtClean="0"/>
              <a:t>– key down, key up, key press, …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DOM / UI events </a:t>
            </a:r>
            <a:r>
              <a:rPr lang="en-US" dirty="0" smtClean="0"/>
              <a:t>– node insert, node remove, load, resize, …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Full list of all DOM event types:</a:t>
            </a:r>
          </a:p>
          <a:p>
            <a:pPr lvl="1">
              <a:lnSpc>
                <a:spcPct val="100000"/>
              </a:lnSpc>
            </a:pPr>
            <a:r>
              <a:rPr lang="en-US" sz="2800" dirty="0">
                <a:hlinkClick r:id="rId2"/>
              </a:rPr>
              <a:t>http://www.w3.org/TR/DOM-Level-3-Events/#event-types-list</a:t>
            </a:r>
            <a:endParaRPr lang="en-US" sz="2000" dirty="0"/>
          </a:p>
          <a:p>
            <a:pPr>
              <a:lnSpc>
                <a:spcPct val="100000"/>
              </a:lnSpc>
            </a:pPr>
            <a:r>
              <a:rPr lang="en-US" dirty="0"/>
              <a:t>You </a:t>
            </a:r>
            <a:r>
              <a:rPr lang="en-US" dirty="0" smtClean="0"/>
              <a:t>may also define custom event types</a:t>
            </a:r>
            <a:endParaRPr lang="en-US" dirty="0"/>
          </a:p>
        </p:txBody>
      </p:sp>
      <p:sp>
        <p:nvSpPr>
          <p:cNvPr id="4864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 Types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54062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  <p:sp>
        <p:nvSpPr>
          <p:cNvPr id="521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Event Types</a:t>
            </a:r>
          </a:p>
        </p:txBody>
      </p:sp>
      <p:sp>
        <p:nvSpPr>
          <p:cNvPr id="521220" name="Rectangle 4"/>
          <p:cNvSpPr>
            <a:spLocks noChangeArrowheads="1"/>
          </p:cNvSpPr>
          <p:nvPr/>
        </p:nvSpPr>
        <p:spPr bwMode="auto">
          <a:xfrm>
            <a:off x="4597606" y="1681429"/>
            <a:ext cx="2768261" cy="178510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lvl="1"/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load</a:t>
            </a:r>
          </a:p>
          <a:p>
            <a:pPr marL="0" lvl="1"/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abort</a:t>
            </a:r>
          </a:p>
          <a:p>
            <a:pPr marL="0" lvl="1"/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select</a:t>
            </a:r>
          </a:p>
          <a:p>
            <a:pPr marL="0" lvl="1"/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resize</a:t>
            </a:r>
          </a:p>
          <a:p>
            <a:pPr marL="0" lvl="1"/>
            <a:r>
              <a:rPr lang="en-US" sz="2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change</a:t>
            </a:r>
            <a:endParaRPr lang="en-US" sz="2200" noProof="1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21221" name="Rectangle 5"/>
          <p:cNvSpPr>
            <a:spLocks noChangeArrowheads="1"/>
          </p:cNvSpPr>
          <p:nvPr/>
        </p:nvSpPr>
        <p:spPr bwMode="auto">
          <a:xfrm>
            <a:off x="684212" y="1681429"/>
            <a:ext cx="2768261" cy="212365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lvl="1"/>
            <a:r>
              <a:rPr lang="en-US" sz="2200" noProof="1" smtClean="0">
                <a:latin typeface="Consolas" panose="020B0609020204030204" pitchFamily="49" charset="0"/>
                <a:cs typeface="Consolas" panose="020B0609020204030204" pitchFamily="49" charset="0"/>
              </a:rPr>
              <a:t>click</a:t>
            </a:r>
          </a:p>
          <a:p>
            <a:pPr marL="0" lvl="1"/>
            <a:r>
              <a:rPr lang="en-US" sz="2200" noProof="1" smtClean="0">
                <a:latin typeface="Consolas" panose="020B0609020204030204" pitchFamily="49" charset="0"/>
                <a:cs typeface="Consolas" panose="020B0609020204030204" pitchFamily="49" charset="0"/>
              </a:rPr>
              <a:t>hover</a:t>
            </a:r>
          </a:p>
          <a:p>
            <a:pPr marL="0" lvl="1"/>
            <a:r>
              <a:rPr lang="en-US" sz="2200" noProof="1" smtClean="0">
                <a:latin typeface="Consolas" panose="020B0609020204030204" pitchFamily="49" charset="0"/>
                <a:cs typeface="Consolas" panose="020B0609020204030204" pitchFamily="49" charset="0"/>
              </a:rPr>
              <a:t>mouseup</a:t>
            </a:r>
          </a:p>
          <a:p>
            <a:pPr marL="0" lvl="1"/>
            <a:r>
              <a:rPr lang="en-US" sz="2200" noProof="1" smtClean="0">
                <a:latin typeface="Consolas" panose="020B0609020204030204" pitchFamily="49" charset="0"/>
                <a:cs typeface="Consolas" panose="020B0609020204030204" pitchFamily="49" charset="0"/>
              </a:rPr>
              <a:t>mousedown</a:t>
            </a:r>
          </a:p>
          <a:p>
            <a:pPr marL="0" lvl="1"/>
            <a:r>
              <a:rPr lang="en-US" sz="2200" noProof="1" smtClean="0">
                <a:latin typeface="Consolas" panose="020B0609020204030204" pitchFamily="49" charset="0"/>
                <a:cs typeface="Consolas" panose="020B0609020204030204" pitchFamily="49" charset="0"/>
              </a:rPr>
              <a:t>mouseover</a:t>
            </a:r>
          </a:p>
          <a:p>
            <a:pPr marL="0" lvl="1"/>
            <a:r>
              <a:rPr lang="en-US" sz="2200" noProof="1" smtClean="0">
                <a:latin typeface="Consolas" panose="020B0609020204030204" pitchFamily="49" charset="0"/>
                <a:cs typeface="Consolas" panose="020B0609020204030204" pitchFamily="49" charset="0"/>
              </a:rPr>
              <a:t>mouseout</a:t>
            </a:r>
            <a:endParaRPr lang="en-US" sz="2200" noProof="1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664651" y="4983182"/>
            <a:ext cx="2768261" cy="110799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lvl="1"/>
            <a:r>
              <a:rPr lang="en-US" sz="2200" noProof="1">
                <a:latin typeface="Consolas" panose="020B0609020204030204" pitchFamily="49" charset="0"/>
                <a:cs typeface="Consolas" panose="020B0609020204030204" pitchFamily="49" charset="0"/>
              </a:rPr>
              <a:t>keydown</a:t>
            </a:r>
          </a:p>
          <a:p>
            <a:pPr marL="0" lvl="1"/>
            <a:r>
              <a:rPr lang="en-US" sz="2200" noProof="1">
                <a:latin typeface="Consolas" panose="020B0609020204030204" pitchFamily="49" charset="0"/>
                <a:cs typeface="Consolas" panose="020B0609020204030204" pitchFamily="49" charset="0"/>
              </a:rPr>
              <a:t>keypress</a:t>
            </a:r>
          </a:p>
          <a:p>
            <a:pPr marL="0" lvl="1"/>
            <a:r>
              <a:rPr lang="en-US" sz="2200" noProof="1" smtClean="0">
                <a:latin typeface="Consolas" panose="020B0609020204030204" pitchFamily="49" charset="0"/>
                <a:cs typeface="Consolas" panose="020B0609020204030204" pitchFamily="49" charset="0"/>
              </a:rPr>
              <a:t>keyup</a:t>
            </a:r>
            <a:endParaRPr lang="en-US" sz="2200" noProof="1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4541230" y="4983182"/>
            <a:ext cx="2768261" cy="144655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lvl="1"/>
            <a:r>
              <a:rPr lang="en-US" sz="2200" noProof="1" smtClean="0">
                <a:latin typeface="Consolas" panose="020B0609020204030204" pitchFamily="49" charset="0"/>
                <a:cs typeface="Consolas" panose="020B0609020204030204" pitchFamily="49" charset="0"/>
              </a:rPr>
              <a:t>focus</a:t>
            </a:r>
          </a:p>
          <a:p>
            <a:pPr marL="0" lvl="1"/>
            <a:r>
              <a:rPr lang="en-US" sz="2200" noProof="1">
                <a:latin typeface="Consolas" panose="020B0609020204030204" pitchFamily="49" charset="0"/>
                <a:cs typeface="Consolas" panose="020B0609020204030204" pitchFamily="49" charset="0"/>
              </a:rPr>
              <a:t>blur</a:t>
            </a:r>
          </a:p>
          <a:p>
            <a:pPr marL="0" lvl="1"/>
            <a:r>
              <a:rPr lang="en-US" sz="2200" noProof="1" smtClean="0">
                <a:latin typeface="Consolas" panose="020B0609020204030204" pitchFamily="49" charset="0"/>
                <a:cs typeface="Consolas" panose="020B0609020204030204" pitchFamily="49" charset="0"/>
              </a:rPr>
              <a:t>focusin</a:t>
            </a:r>
          </a:p>
          <a:p>
            <a:pPr marL="0" lvl="1"/>
            <a:r>
              <a:rPr lang="en-US" sz="2200" noProof="1" smtClean="0">
                <a:latin typeface="Consolas" panose="020B0609020204030204" pitchFamily="49" charset="0"/>
                <a:cs typeface="Consolas" panose="020B0609020204030204" pitchFamily="49" charset="0"/>
              </a:rPr>
              <a:t>focusout</a:t>
            </a:r>
            <a:endParaRPr lang="en-US" sz="2200" noProof="1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03212" y="989186"/>
            <a:ext cx="4114800" cy="66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231606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rgbClr val="F0A22E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sz="3400" dirty="0">
                <a:solidFill>
                  <a:srgbClr val="FBEEC9">
                    <a:lumMod val="75000"/>
                  </a:srgbClr>
                </a:solidFill>
              </a:rPr>
              <a:t>Mouse</a:t>
            </a:r>
            <a:r>
              <a:rPr lang="en-US" sz="3400" dirty="0">
                <a:solidFill>
                  <a:prstClr val="white"/>
                </a:solidFill>
              </a:rPr>
              <a:t> events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216606" y="971669"/>
            <a:ext cx="3610582" cy="6390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231606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rgbClr val="F0A22E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sz="3400" dirty="0">
                <a:solidFill>
                  <a:srgbClr val="FBEEC9">
                    <a:lumMod val="75000"/>
                  </a:srgbClr>
                </a:solidFill>
              </a:rPr>
              <a:t>DOM / UI </a:t>
            </a:r>
            <a:r>
              <a:rPr lang="en-US" sz="3400" dirty="0" smtClean="0">
                <a:solidFill>
                  <a:prstClr val="white"/>
                </a:solidFill>
              </a:rPr>
              <a:t>events</a:t>
            </a:r>
            <a:endParaRPr lang="en-US" sz="3400" dirty="0">
              <a:solidFill>
                <a:prstClr val="white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08712" y="4162415"/>
            <a:ext cx="4114800" cy="6390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231606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rgbClr val="F0A22E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sz="3400" dirty="0">
                <a:solidFill>
                  <a:srgbClr val="FBEEC9">
                    <a:lumMod val="75000"/>
                  </a:srgbClr>
                </a:solidFill>
              </a:rPr>
              <a:t>Keyboard </a:t>
            </a:r>
            <a:r>
              <a:rPr lang="en-US" sz="3400" dirty="0" smtClean="0">
                <a:solidFill>
                  <a:prstClr val="white"/>
                </a:solidFill>
              </a:rPr>
              <a:t>events</a:t>
            </a:r>
            <a:endParaRPr lang="en-US" sz="3400" dirty="0">
              <a:solidFill>
                <a:prstClr val="white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160230" y="4161657"/>
            <a:ext cx="3610582" cy="6390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231606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rgbClr val="F0A22E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sz="3400" dirty="0" smtClean="0">
                <a:solidFill>
                  <a:srgbClr val="FBEEC9">
                    <a:lumMod val="75000"/>
                  </a:srgbClr>
                </a:solidFill>
              </a:rPr>
              <a:t>Focus </a:t>
            </a:r>
            <a:r>
              <a:rPr lang="en-US" sz="3400" dirty="0" smtClean="0">
                <a:solidFill>
                  <a:prstClr val="white"/>
                </a:solidFill>
              </a:rPr>
              <a:t>events</a:t>
            </a:r>
            <a:endParaRPr lang="en-US" sz="3400" dirty="0">
              <a:solidFill>
                <a:prstClr val="white"/>
              </a:solidFill>
            </a:endParaRPr>
          </a:p>
        </p:txBody>
      </p:sp>
      <p:sp>
        <p:nvSpPr>
          <p:cNvPr id="14" name="Rectangle 4"/>
          <p:cNvSpPr>
            <a:spLocks noChangeArrowheads="1"/>
          </p:cNvSpPr>
          <p:nvPr/>
        </p:nvSpPr>
        <p:spPr bwMode="auto">
          <a:xfrm>
            <a:off x="8382281" y="3183901"/>
            <a:ext cx="2768261" cy="178510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lvl="1"/>
            <a:r>
              <a:rPr lang="en-US" sz="2200" noProof="1"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2200" noProof="1" smtClean="0">
                <a:latin typeface="Consolas" panose="020B0609020204030204" pitchFamily="49" charset="0"/>
                <a:cs typeface="Consolas" panose="020B0609020204030204" pitchFamily="49" charset="0"/>
              </a:rPr>
              <a:t>ouchstart</a:t>
            </a:r>
          </a:p>
          <a:p>
            <a:pPr marL="0" lvl="1"/>
            <a:r>
              <a:rPr lang="en-US" sz="2200" noProof="1"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2200" noProof="1" smtClean="0">
                <a:latin typeface="Consolas" panose="020B0609020204030204" pitchFamily="49" charset="0"/>
                <a:cs typeface="Consolas" panose="020B0609020204030204" pitchFamily="49" charset="0"/>
              </a:rPr>
              <a:t>ouchend</a:t>
            </a:r>
          </a:p>
          <a:p>
            <a:pPr marL="0" lvl="1"/>
            <a:r>
              <a:rPr lang="en-US" sz="2200" noProof="1"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2200" noProof="1" smtClean="0">
                <a:latin typeface="Consolas" panose="020B0609020204030204" pitchFamily="49" charset="0"/>
                <a:cs typeface="Consolas" panose="020B0609020204030204" pitchFamily="49" charset="0"/>
              </a:rPr>
              <a:t>ouchcancel</a:t>
            </a:r>
          </a:p>
          <a:p>
            <a:pPr marL="0" lvl="1"/>
            <a:r>
              <a:rPr lang="en-US" sz="2200" noProof="1" smtClean="0">
                <a:latin typeface="Consolas" panose="020B0609020204030204" pitchFamily="49" charset="0"/>
                <a:cs typeface="Consolas" panose="020B0609020204030204" pitchFamily="49" charset="0"/>
              </a:rPr>
              <a:t>touchleave</a:t>
            </a:r>
          </a:p>
          <a:p>
            <a:pPr marL="0" lvl="1"/>
            <a:r>
              <a:rPr lang="en-US" sz="2200" noProof="1" smtClean="0">
                <a:latin typeface="Consolas" panose="020B0609020204030204" pitchFamily="49" charset="0"/>
                <a:cs typeface="Consolas" panose="020B0609020204030204" pitchFamily="49" charset="0"/>
              </a:rPr>
              <a:t>touchmove</a:t>
            </a:r>
            <a:endParaRPr lang="en-US" sz="2200" noProof="1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8130644" y="2392805"/>
            <a:ext cx="3610582" cy="66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231606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rgbClr val="F0A22E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sz="3400" dirty="0" smtClean="0">
                <a:solidFill>
                  <a:srgbClr val="FBEEC9">
                    <a:lumMod val="75000"/>
                  </a:srgbClr>
                </a:solidFill>
              </a:rPr>
              <a:t>Touch </a:t>
            </a:r>
            <a:r>
              <a:rPr lang="en-US" sz="3400" dirty="0" smtClean="0">
                <a:solidFill>
                  <a:prstClr val="white"/>
                </a:solidFill>
              </a:rPr>
              <a:t>events</a:t>
            </a:r>
            <a:endParaRPr lang="en-US" sz="34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573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50790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Document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Object Model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(DOM)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/>
              <a:t>A concept of representing a HTML document as a "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DOM tree</a:t>
            </a:r>
            <a:r>
              <a:rPr lang="en-US" dirty="0" smtClean="0"/>
              <a:t>"</a:t>
            </a:r>
          </a:p>
          <a:p>
            <a:pPr lvl="1"/>
            <a:r>
              <a:rPr lang="en-US" dirty="0" smtClean="0"/>
              <a:t>Consists of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elements</a:t>
            </a:r>
            <a:r>
              <a:rPr lang="en-US" dirty="0" smtClean="0"/>
              <a:t> that have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child elements</a:t>
            </a:r>
          </a:p>
          <a:p>
            <a:pPr lvl="1"/>
            <a:r>
              <a:rPr lang="en-US" dirty="0" smtClean="0"/>
              <a:t>Elements have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properties</a:t>
            </a:r>
            <a:r>
              <a:rPr lang="en-US" dirty="0" smtClean="0"/>
              <a:t> (attribute + value) and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events</a:t>
            </a:r>
          </a:p>
          <a:p>
            <a:r>
              <a:rPr lang="en-US" dirty="0" smtClean="0"/>
              <a:t>DOM provides an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API</a:t>
            </a:r>
            <a:r>
              <a:rPr lang="en-US" dirty="0"/>
              <a:t> for </a:t>
            </a:r>
            <a:r>
              <a:rPr lang="en-US" dirty="0" smtClean="0"/>
              <a:t>traversing / modifying 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DOM tree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en-US" dirty="0" smtClean="0"/>
              <a:t>Enables </a:t>
            </a:r>
            <a:r>
              <a:rPr lang="en-US" dirty="0"/>
              <a:t>developers to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modify </a:t>
            </a:r>
            <a:r>
              <a:rPr lang="en-US" dirty="0"/>
              <a:t>the </a:t>
            </a:r>
            <a:r>
              <a:rPr lang="en-US" dirty="0" smtClean="0"/>
              <a:t>HTML content </a:t>
            </a:r>
            <a:r>
              <a:rPr lang="en-US" dirty="0"/>
              <a:t>and </a:t>
            </a:r>
            <a:r>
              <a:rPr lang="en-US" dirty="0" smtClean="0"/>
              <a:t>the visual </a:t>
            </a:r>
            <a:r>
              <a:rPr lang="en-US" dirty="0"/>
              <a:t>presentation of </a:t>
            </a:r>
            <a:r>
              <a:rPr lang="en-US" dirty="0" smtClean="0"/>
              <a:t>the currently loaded HTML document</a:t>
            </a:r>
          </a:p>
          <a:p>
            <a:pPr lvl="1"/>
            <a:r>
              <a:rPr lang="en-US" dirty="0" smtClean="0"/>
              <a:t>E.g. load a table data (JSON) and show it as a HTML table</a:t>
            </a:r>
            <a:endParaRPr lang="en-US" dirty="0"/>
          </a:p>
        </p:txBody>
      </p:sp>
      <p:sp>
        <p:nvSpPr>
          <p:cNvPr id="5079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Document Object Model</a:t>
            </a:r>
          </a:p>
        </p:txBody>
      </p:sp>
    </p:spTree>
    <p:extLst>
      <p:ext uri="{BB962C8B-B14F-4D97-AF65-F5344CB8AC3E}">
        <p14:creationId xmlns:p14="http://schemas.microsoft.com/office/powerpoint/2010/main" val="35138738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5351600"/>
            <a:ext cx="8938472" cy="820600"/>
          </a:xfrm>
        </p:spPr>
        <p:txBody>
          <a:bodyPr/>
          <a:lstStyle/>
          <a:p>
            <a:r>
              <a:rPr lang="en-US" dirty="0"/>
              <a:t>Event </a:t>
            </a:r>
            <a:r>
              <a:rPr lang="en-US" dirty="0" smtClean="0"/>
              <a:t>Handler Registration</a:t>
            </a:r>
            <a:endParaRPr lang="bg-BG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5684" y="1295400"/>
            <a:ext cx="5539528" cy="3568734"/>
          </a:xfrm>
          <a:prstGeom prst="roundRect">
            <a:avLst>
              <a:gd name="adj" fmla="val 2527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377004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Event handling JavaScript code can be specified in the HTML attributes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onclick</a:t>
            </a:r>
            <a:r>
              <a:rPr lang="en-US" dirty="0" smtClean="0"/>
              <a:t>,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onload</a:t>
            </a:r>
            <a:r>
              <a:rPr lang="en-US" dirty="0" smtClean="0"/>
              <a:t>,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onmouseover</a:t>
            </a:r>
            <a:r>
              <a:rPr lang="en-US" dirty="0" smtClean="0"/>
              <a:t>,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onresize</a:t>
            </a:r>
            <a:r>
              <a:rPr lang="en-US" dirty="0" smtClean="0"/>
              <a:t>, …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Define Event Handler in the HTML Code</a:t>
            </a:r>
            <a:endParaRPr lang="en-US" dirty="0"/>
          </a:p>
        </p:txBody>
      </p:sp>
      <p:sp>
        <p:nvSpPr>
          <p:cNvPr id="6" name="Text Placeholder 3"/>
          <p:cNvSpPr txBox="1">
            <a:spLocks/>
          </p:cNvSpPr>
          <p:nvPr/>
        </p:nvSpPr>
        <p:spPr>
          <a:xfrm>
            <a:off x="767442" y="2748195"/>
            <a:ext cx="1043237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spAutoFit/>
          </a:bodyPr>
          <a:lstStyle>
            <a:lvl1pPr indent="0" algn="ctr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15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 algn="l"/>
            <a:r>
              <a:rPr lang="en-US" sz="2400" noProof="1" smtClean="0">
                <a:solidFill>
                  <a:schemeClr val="tx1"/>
                </a:solidFill>
              </a:rPr>
              <a:t>&lt;button </a:t>
            </a:r>
            <a:r>
              <a:rPr lang="en-US" sz="2400" noProof="1" smtClean="0">
                <a:solidFill>
                  <a:schemeClr val="tx2">
                    <a:lumMod val="75000"/>
                  </a:schemeClr>
                </a:solidFill>
              </a:rPr>
              <a:t>onclick</a:t>
            </a:r>
            <a:r>
              <a:rPr lang="en-US" sz="2400" noProof="1" smtClean="0">
                <a:solidFill>
                  <a:schemeClr val="tx1"/>
                </a:solidFill>
              </a:rPr>
              <a:t>="</a:t>
            </a:r>
            <a:r>
              <a:rPr lang="en-US" sz="2400" noProof="1" smtClean="0">
                <a:solidFill>
                  <a:schemeClr val="tx2">
                    <a:lumMod val="75000"/>
                  </a:schemeClr>
                </a:solidFill>
              </a:rPr>
              <a:t>buttonClickFunction()</a:t>
            </a:r>
            <a:r>
              <a:rPr lang="en-US" sz="2400" noProof="1" smtClean="0">
                <a:solidFill>
                  <a:schemeClr val="tx1"/>
                </a:solidFill>
              </a:rPr>
              <a:t>"&gt;Click Me!&lt;/button&gt;</a:t>
            </a:r>
            <a:endParaRPr lang="en-US" sz="2400" noProof="1">
              <a:solidFill>
                <a:schemeClr val="tx1"/>
              </a:solidFill>
            </a:endParaRPr>
          </a:p>
        </p:txBody>
      </p:sp>
      <p:sp>
        <p:nvSpPr>
          <p:cNvPr id="7" name="Text Placeholder 3"/>
          <p:cNvSpPr txBox="1">
            <a:spLocks/>
          </p:cNvSpPr>
          <p:nvPr/>
        </p:nvSpPr>
        <p:spPr>
          <a:xfrm>
            <a:off x="767442" y="4034061"/>
            <a:ext cx="10432370" cy="131112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spAutoFit/>
          </a:bodyPr>
          <a:lstStyle>
            <a:defPPr>
              <a:defRPr lang="en-US"/>
            </a:defPPr>
            <a:lvl1pPr indent="0" algn="ctr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sz="1500" b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 algn="l">
              <a:lnSpc>
                <a:spcPct val="110000"/>
              </a:lnSpc>
            </a:pPr>
            <a:r>
              <a:rPr lang="en-US" sz="2400" noProof="1" smtClean="0">
                <a:solidFill>
                  <a:schemeClr val="tx1"/>
                </a:solidFill>
              </a:rPr>
              <a:t>function buttonClickFunction() {</a:t>
            </a:r>
          </a:p>
          <a:p>
            <a:pPr algn="l">
              <a:lnSpc>
                <a:spcPct val="110000"/>
              </a:lnSpc>
            </a:pPr>
            <a:r>
              <a:rPr lang="en-US" sz="2400" noProof="1" smtClean="0">
                <a:solidFill>
                  <a:schemeClr val="tx1"/>
                </a:solidFill>
              </a:rPr>
              <a:t>  console.log("You clicked the [Click Me!] button");</a:t>
            </a:r>
          </a:p>
          <a:p>
            <a:pPr algn="l">
              <a:lnSpc>
                <a:spcPct val="110000"/>
              </a:lnSpc>
            </a:pPr>
            <a:r>
              <a:rPr lang="en-US" sz="2400" noProof="1" smtClean="0">
                <a:solidFill>
                  <a:schemeClr val="tx1"/>
                </a:solidFill>
              </a:rPr>
              <a:t>}</a:t>
            </a:r>
            <a:endParaRPr lang="en-US" sz="2400" noProof="1">
              <a:solidFill>
                <a:schemeClr val="tx1"/>
              </a:solidFill>
            </a:endParaRPr>
          </a:p>
        </p:txBody>
      </p:sp>
      <p:sp>
        <p:nvSpPr>
          <p:cNvPr id="8" name="Down Arrow 7"/>
          <p:cNvSpPr/>
          <p:nvPr/>
        </p:nvSpPr>
        <p:spPr>
          <a:xfrm rot="10800000" flipV="1">
            <a:off x="5811359" y="3389016"/>
            <a:ext cx="344534" cy="457199"/>
          </a:xfrm>
          <a:prstGeom prst="downArrow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fontAlgn="base"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endParaRPr lang="en-US" sz="1500" b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Text Placeholder 3"/>
          <p:cNvSpPr txBox="1">
            <a:spLocks/>
          </p:cNvSpPr>
          <p:nvPr/>
        </p:nvSpPr>
        <p:spPr>
          <a:xfrm>
            <a:off x="773664" y="5862935"/>
            <a:ext cx="1043237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spAutoFit/>
          </a:bodyPr>
          <a:lstStyle>
            <a:lvl1pPr indent="0" algn="ctr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15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 algn="l"/>
            <a:r>
              <a:rPr lang="en-US" sz="2400" noProof="1" smtClean="0">
                <a:solidFill>
                  <a:schemeClr val="tx1"/>
                </a:solidFill>
              </a:rPr>
              <a:t>&lt;button </a:t>
            </a:r>
            <a:r>
              <a:rPr lang="en-US" sz="2400" noProof="1" smtClean="0">
                <a:solidFill>
                  <a:schemeClr val="tx2">
                    <a:lumMod val="75000"/>
                  </a:schemeClr>
                </a:solidFill>
              </a:rPr>
              <a:t>onclick</a:t>
            </a:r>
            <a:r>
              <a:rPr lang="en-US" sz="2400" noProof="1" smtClean="0">
                <a:solidFill>
                  <a:schemeClr val="tx1"/>
                </a:solidFill>
              </a:rPr>
              <a:t>="</a:t>
            </a:r>
            <a:r>
              <a:rPr lang="en-US" sz="2400" noProof="1" smtClean="0">
                <a:solidFill>
                  <a:schemeClr val="tx2">
                    <a:lumMod val="75000"/>
                  </a:schemeClr>
                </a:solidFill>
              </a:rPr>
              <a:t>alert('OK clicked')</a:t>
            </a:r>
            <a:r>
              <a:rPr lang="en-US" sz="2400" noProof="1" smtClean="0">
                <a:solidFill>
                  <a:schemeClr val="tx1"/>
                </a:solidFill>
              </a:rPr>
              <a:t>"&gt;OK&lt;/button&gt;</a:t>
            </a:r>
            <a:endParaRPr lang="en-US" sz="2400" noProof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6160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Event handling JavaScript code can be specified in the JS code through the properties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onclick</a:t>
            </a:r>
            <a:r>
              <a:rPr lang="en-US" dirty="0" smtClean="0"/>
              <a:t>,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onresize</a:t>
            </a:r>
            <a:r>
              <a:rPr lang="en-US" dirty="0" smtClean="0"/>
              <a:t>, …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Define Event Handler in the JS Code</a:t>
            </a:r>
            <a:endParaRPr lang="en-US" dirty="0"/>
          </a:p>
        </p:txBody>
      </p:sp>
      <p:sp>
        <p:nvSpPr>
          <p:cNvPr id="6" name="Text Placeholder 3"/>
          <p:cNvSpPr txBox="1">
            <a:spLocks/>
          </p:cNvSpPr>
          <p:nvPr/>
        </p:nvSpPr>
        <p:spPr>
          <a:xfrm>
            <a:off x="767442" y="2748195"/>
            <a:ext cx="1043237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spAutoFit/>
          </a:bodyPr>
          <a:lstStyle>
            <a:lvl1pPr indent="0" algn="ctr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15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 algn="l"/>
            <a:r>
              <a:rPr lang="en-US" sz="2400" noProof="1" smtClean="0">
                <a:solidFill>
                  <a:schemeClr val="tx1"/>
                </a:solidFill>
              </a:rPr>
              <a:t>&lt;button </a:t>
            </a:r>
            <a:r>
              <a:rPr lang="en-US" sz="2400" noProof="1" smtClean="0">
                <a:solidFill>
                  <a:schemeClr val="tx2">
                    <a:lumMod val="75000"/>
                  </a:schemeClr>
                </a:solidFill>
              </a:rPr>
              <a:t>id</a:t>
            </a:r>
            <a:r>
              <a:rPr lang="en-US" sz="2400" noProof="1" smtClean="0">
                <a:solidFill>
                  <a:schemeClr val="tx1"/>
                </a:solidFill>
              </a:rPr>
              <a:t>="</a:t>
            </a:r>
            <a:r>
              <a:rPr lang="en-US" sz="2400" noProof="1" smtClean="0">
                <a:solidFill>
                  <a:schemeClr val="tx2">
                    <a:lumMod val="75000"/>
                  </a:schemeClr>
                </a:solidFill>
              </a:rPr>
              <a:t>click-button</a:t>
            </a:r>
            <a:r>
              <a:rPr lang="en-US" sz="2400" noProof="1" smtClean="0">
                <a:solidFill>
                  <a:schemeClr val="tx1"/>
                </a:solidFill>
              </a:rPr>
              <a:t>"&gt;Click Me!&lt;/button&gt;</a:t>
            </a:r>
            <a:endParaRPr lang="en-US" sz="2400" noProof="1">
              <a:solidFill>
                <a:schemeClr val="tx1"/>
              </a:solidFill>
            </a:endParaRPr>
          </a:p>
        </p:txBody>
      </p:sp>
      <p:sp>
        <p:nvSpPr>
          <p:cNvPr id="7" name="Text Placeholder 3"/>
          <p:cNvSpPr txBox="1">
            <a:spLocks/>
          </p:cNvSpPr>
          <p:nvPr/>
        </p:nvSpPr>
        <p:spPr>
          <a:xfrm>
            <a:off x="767442" y="4015408"/>
            <a:ext cx="10432370" cy="216982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spAutoFit/>
          </a:bodyPr>
          <a:lstStyle>
            <a:defPPr>
              <a:defRPr lang="en-US"/>
            </a:defPPr>
            <a:lvl1pPr indent="0" algn="ctr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sz="1500" b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 algn="l"/>
            <a:r>
              <a:rPr lang="en-US" sz="2400" noProof="1" smtClean="0">
                <a:solidFill>
                  <a:schemeClr val="tx1"/>
                </a:solidFill>
              </a:rPr>
              <a:t>&lt;button id="click-button"&gt;Click me&lt;/button&gt;</a:t>
            </a:r>
          </a:p>
          <a:p>
            <a:pPr algn="l">
              <a:spcBef>
                <a:spcPts val="900"/>
              </a:spcBef>
            </a:pPr>
            <a:r>
              <a:rPr lang="en-US" sz="2400" noProof="1" smtClean="0">
                <a:solidFill>
                  <a:schemeClr val="tx1"/>
                </a:solidFill>
              </a:rPr>
              <a:t>var button = document.getElementById("click-button");</a:t>
            </a:r>
          </a:p>
          <a:p>
            <a:pPr algn="l">
              <a:spcBef>
                <a:spcPts val="900"/>
              </a:spcBef>
            </a:pPr>
            <a:r>
              <a:rPr lang="en-US" sz="2400" noProof="1" smtClean="0">
                <a:solidFill>
                  <a:schemeClr val="tx1"/>
                </a:solidFill>
              </a:rPr>
              <a:t>button.</a:t>
            </a:r>
            <a:r>
              <a:rPr lang="en-US" sz="2400" noProof="1" smtClean="0">
                <a:solidFill>
                  <a:schemeClr val="tx2">
                    <a:lumMod val="75000"/>
                  </a:schemeClr>
                </a:solidFill>
              </a:rPr>
              <a:t>onclick</a:t>
            </a:r>
            <a:r>
              <a:rPr lang="en-US" sz="2400" noProof="1" smtClean="0">
                <a:solidFill>
                  <a:schemeClr val="tx1"/>
                </a:solidFill>
              </a:rPr>
              <a:t> = function onButtonClick() {</a:t>
            </a:r>
          </a:p>
          <a:p>
            <a:pPr algn="l"/>
            <a:r>
              <a:rPr lang="en-US" sz="2400" noProof="1" smtClean="0">
                <a:solidFill>
                  <a:schemeClr val="tx1"/>
                </a:solidFill>
              </a:rPr>
              <a:t>  console.log("You clicked the button");</a:t>
            </a:r>
          </a:p>
          <a:p>
            <a:pPr algn="l"/>
            <a:r>
              <a:rPr lang="en-US" sz="2400" noProof="1" smtClean="0">
                <a:solidFill>
                  <a:schemeClr val="tx1"/>
                </a:solidFill>
              </a:rPr>
              <a:t>}</a:t>
            </a:r>
            <a:endParaRPr lang="en-US" sz="2400" noProof="1">
              <a:solidFill>
                <a:schemeClr val="tx1"/>
              </a:solidFill>
            </a:endParaRPr>
          </a:p>
        </p:txBody>
      </p:sp>
      <p:sp>
        <p:nvSpPr>
          <p:cNvPr id="8" name="Down Arrow 7"/>
          <p:cNvSpPr/>
          <p:nvPr/>
        </p:nvSpPr>
        <p:spPr>
          <a:xfrm rot="10800000" flipV="1">
            <a:off x="5811359" y="3389016"/>
            <a:ext cx="344534" cy="457199"/>
          </a:xfrm>
          <a:prstGeom prst="downArrow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fontAlgn="base"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endParaRPr lang="en-US" sz="1500" b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8153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  <p:sp>
        <p:nvSpPr>
          <p:cNvPr id="52224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A more powerful way </a:t>
            </a:r>
            <a:r>
              <a:rPr lang="en-US" dirty="0"/>
              <a:t>for attaching event </a:t>
            </a:r>
            <a:r>
              <a:rPr lang="en-US" dirty="0" smtClean="0"/>
              <a:t>handlers:</a:t>
            </a:r>
          </a:p>
          <a:p>
            <a:pPr lvl="1"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</a:pPr>
            <a:endParaRPr lang="en-US" dirty="0" smtClean="0"/>
          </a:p>
          <a:p>
            <a:pPr lvl="1">
              <a:lnSpc>
                <a:spcPct val="100000"/>
              </a:lnSpc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isCaptureEvent</a:t>
            </a:r>
            <a:r>
              <a:rPr lang="en-US" noProof="1" smtClean="0"/>
              <a:t>: </a:t>
            </a:r>
            <a:r>
              <a:rPr lang="en-US" dirty="0" smtClean="0"/>
              <a:t>catch the "capture" or "bubbling" phase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Can attach multiple events in a chain</a:t>
            </a:r>
            <a:endParaRPr lang="en-US" dirty="0"/>
          </a:p>
        </p:txBody>
      </p:sp>
      <p:sp>
        <p:nvSpPr>
          <p:cNvPr id="522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</a:t>
            </a:r>
            <a:r>
              <a:rPr lang="en-US" noProof="1" smtClean="0"/>
              <a:t>addEventListener(…)</a:t>
            </a:r>
            <a:endParaRPr lang="en-US" noProof="1"/>
          </a:p>
        </p:txBody>
      </p:sp>
      <p:sp>
        <p:nvSpPr>
          <p:cNvPr id="8" name="Text Placeholder 3"/>
          <p:cNvSpPr txBox="1">
            <a:spLocks/>
          </p:cNvSpPr>
          <p:nvPr/>
        </p:nvSpPr>
        <p:spPr>
          <a:xfrm>
            <a:off x="760414" y="1988403"/>
            <a:ext cx="10591798" cy="83099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1" fontAlgn="base" hangingPunct="1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noProof="1" smtClean="0">
                <a:solidFill>
                  <a:schemeClr val="tx1"/>
                </a:solidFill>
              </a:rPr>
              <a:t>domElement.</a:t>
            </a:r>
            <a:r>
              <a:rPr lang="en-US" sz="2400" noProof="1" smtClean="0">
                <a:solidFill>
                  <a:schemeClr val="tx2">
                    <a:lumMod val="75000"/>
                  </a:schemeClr>
                </a:solidFill>
              </a:rPr>
              <a:t>addEventListener</a:t>
            </a:r>
            <a:r>
              <a:rPr lang="en-US" sz="2400" noProof="1" smtClean="0">
                <a:solidFill>
                  <a:schemeClr val="tx1"/>
                </a:solidFill>
              </a:rPr>
              <a:t>(</a:t>
            </a:r>
          </a:p>
          <a:p>
            <a:r>
              <a:rPr lang="en-US" sz="2400" noProof="1" smtClean="0">
                <a:solidFill>
                  <a:schemeClr val="tx1"/>
                </a:solidFill>
              </a:rPr>
              <a:t>  eventType, eventHandler, isCaptureEvent)</a:t>
            </a:r>
            <a:endParaRPr lang="en-US" sz="2400" noProof="1">
              <a:solidFill>
                <a:schemeClr val="tx1"/>
              </a:solidFill>
            </a:endParaRPr>
          </a:p>
        </p:txBody>
      </p:sp>
      <p:sp>
        <p:nvSpPr>
          <p:cNvPr id="11" name="Text Placeholder 3"/>
          <p:cNvSpPr txBox="1">
            <a:spLocks/>
          </p:cNvSpPr>
          <p:nvPr/>
        </p:nvSpPr>
        <p:spPr>
          <a:xfrm>
            <a:off x="760414" y="4563323"/>
            <a:ext cx="10591798" cy="168507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1" fontAlgn="base" hangingPunct="1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noProof="1" smtClean="0">
                <a:solidFill>
                  <a:schemeClr val="tx1"/>
                </a:solidFill>
              </a:rPr>
              <a:t>var button = document.getElementById("buttonOK");</a:t>
            </a:r>
          </a:p>
          <a:p>
            <a:pPr>
              <a:spcBef>
                <a:spcPts val="900"/>
              </a:spcBef>
            </a:pPr>
            <a:r>
              <a:rPr lang="en-US" sz="2400" noProof="1" smtClean="0">
                <a:solidFill>
                  <a:schemeClr val="tx1"/>
                </a:solidFill>
              </a:rPr>
              <a:t>button.</a:t>
            </a:r>
            <a:r>
              <a:rPr lang="en-US" sz="2400" noProof="1" smtClean="0">
                <a:solidFill>
                  <a:schemeClr val="tx2">
                    <a:lumMod val="75000"/>
                  </a:schemeClr>
                </a:solidFill>
              </a:rPr>
              <a:t>addEventListener</a:t>
            </a:r>
            <a:r>
              <a:rPr lang="en-US" sz="2400" noProof="1" smtClean="0">
                <a:solidFill>
                  <a:schemeClr val="tx1"/>
                </a:solidFill>
              </a:rPr>
              <a:t>("click", function() {</a:t>
            </a:r>
          </a:p>
          <a:p>
            <a:r>
              <a:rPr lang="en-US" sz="2400" noProof="1" smtClean="0">
                <a:solidFill>
                  <a:schemeClr val="tx1"/>
                </a:solidFill>
              </a:rPr>
              <a:t>  console.log("You clicked me");  </a:t>
            </a:r>
          </a:p>
          <a:p>
            <a:r>
              <a:rPr lang="en-US" sz="2400" noProof="1" smtClean="0">
                <a:solidFill>
                  <a:schemeClr val="tx1"/>
                </a:solidFill>
              </a:rPr>
              <a:t>}, false);</a:t>
            </a:r>
            <a:endParaRPr lang="en-US" sz="2400" noProof="1"/>
          </a:p>
        </p:txBody>
      </p:sp>
    </p:spTree>
    <p:extLst>
      <p:ext uri="{BB962C8B-B14F-4D97-AF65-F5344CB8AC3E}">
        <p14:creationId xmlns:p14="http://schemas.microsoft.com/office/powerpoint/2010/main" val="2704107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973188" y="3048000"/>
            <a:ext cx="9884518" cy="820600"/>
          </a:xfrm>
        </p:spPr>
        <p:txBody>
          <a:bodyPr/>
          <a:lstStyle/>
          <a:p>
            <a:r>
              <a:rPr lang="en-US" dirty="0" smtClean="0"/>
              <a:t>Event Handlers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idx="1"/>
          </p:nvPr>
        </p:nvSpPr>
        <p:spPr>
          <a:xfrm>
            <a:off x="1446211" y="3868600"/>
            <a:ext cx="8938472" cy="688256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2608" y="890662"/>
            <a:ext cx="5336716" cy="177633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7336" y="4648200"/>
            <a:ext cx="5753100" cy="161301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857251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98612" y="5199200"/>
            <a:ext cx="8153400" cy="820600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dirty="0" smtClean="0"/>
              <a:t>"event" </a:t>
            </a:r>
            <a:r>
              <a:rPr lang="en-US" dirty="0"/>
              <a:t>Object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612" y="1918252"/>
            <a:ext cx="4113581" cy="23145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13612" y="1916254"/>
            <a:ext cx="2438400" cy="231657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1" name="Title 12"/>
          <p:cNvSpPr txBox="1">
            <a:spLocks/>
          </p:cNvSpPr>
          <p:nvPr/>
        </p:nvSpPr>
        <p:spPr>
          <a:xfrm rot="16200000">
            <a:off x="4792894" y="2696195"/>
            <a:ext cx="3414713" cy="820600"/>
          </a:xfrm>
          <a:prstGeom prst="rect">
            <a:avLst/>
          </a:prstGeom>
        </p:spPr>
        <p:txBody>
          <a:bodyPr vert="horz" wrap="square" lIns="36000" tIns="36000" rIns="36000" bIns="36000" rtlCol="0" anchor="b" anchorCtr="0">
            <a:spAutoFit/>
          </a:bodyPr>
          <a:lstStyle>
            <a:lvl1pPr algn="ctr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 cap="none" baseline="0">
                <a:solidFill>
                  <a:srgbClr val="F3BE6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chemeClr val="tx1"/>
                </a:solidFill>
              </a:rPr>
              <a:t>Just take it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83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46</a:t>
            </a:fld>
            <a:endParaRPr lang="en-US" dirty="0"/>
          </a:p>
        </p:txBody>
      </p:sp>
      <p:sp>
        <p:nvSpPr>
          <p:cNvPr id="49357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The "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event</a:t>
            </a:r>
            <a:r>
              <a:rPr lang="en-US" dirty="0" smtClean="0"/>
              <a:t>" object holds information about the event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Passed </a:t>
            </a:r>
            <a:r>
              <a:rPr lang="en-US" dirty="0"/>
              <a:t>as </a:t>
            </a:r>
            <a:r>
              <a:rPr lang="en-US" dirty="0" smtClean="0"/>
              <a:t>parameter to the event handling function</a:t>
            </a:r>
          </a:p>
          <a:p>
            <a:pPr lvl="1"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dirty="0"/>
              <a:t>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event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object contains information about: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type</a:t>
            </a:r>
            <a:r>
              <a:rPr lang="en-US" dirty="0"/>
              <a:t> of the </a:t>
            </a:r>
            <a:r>
              <a:rPr lang="en-US" dirty="0" smtClean="0"/>
              <a:t>event (e.g. '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click</a:t>
            </a:r>
            <a:r>
              <a:rPr lang="en-US" dirty="0" smtClean="0"/>
              <a:t>', '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resize</a:t>
            </a:r>
            <a:r>
              <a:rPr lang="en-US" dirty="0" smtClean="0"/>
              <a:t>', …)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/>
              <a:t>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target</a:t>
            </a:r>
            <a:r>
              <a:rPr lang="en-US" dirty="0"/>
              <a:t> of the </a:t>
            </a:r>
            <a:r>
              <a:rPr lang="en-US" dirty="0" smtClean="0"/>
              <a:t>event (e.g. the button clicked)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/>
              <a:t>The key pressed for </a:t>
            </a:r>
            <a:r>
              <a:rPr lang="en-US" dirty="0" smtClean="0"/>
              <a:t>keyboard events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mouse button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/ cursor position for</a:t>
            </a:r>
            <a:r>
              <a:rPr lang="en-US" dirty="0" smtClean="0"/>
              <a:t> </a:t>
            </a:r>
            <a:r>
              <a:rPr lang="en-US" dirty="0"/>
              <a:t>mouse </a:t>
            </a:r>
            <a:r>
              <a:rPr lang="en-US" dirty="0" smtClean="0"/>
              <a:t>events</a:t>
            </a:r>
            <a:endParaRPr lang="en-US" dirty="0"/>
          </a:p>
        </p:txBody>
      </p:sp>
      <p:sp>
        <p:nvSpPr>
          <p:cNvPr id="4935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"event" </a:t>
            </a:r>
            <a:r>
              <a:rPr lang="en-US" dirty="0"/>
              <a:t>Object</a:t>
            </a:r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867208" y="2590995"/>
            <a:ext cx="10485004" cy="53320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72000" rIns="108000" bIns="72000" rtlCol="0">
            <a:sp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sz="2400" b="1" noProof="1" smtClean="0">
                <a:latin typeface="Consolas" pitchFamily="49" charset="0"/>
                <a:cs typeface="Consolas" pitchFamily="49" charset="0"/>
              </a:rPr>
              <a:t>btn.onclick = function(event) { alert(event); }</a:t>
            </a:r>
            <a:endParaRPr lang="en-US" sz="2400" b="1" noProof="1"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4609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47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Event Object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The </a:t>
            </a:r>
            <a:r>
              <a:rPr lang="en-US" dirty="0" smtClean="0"/>
              <a:t>"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event</a:t>
            </a:r>
            <a:r>
              <a:rPr lang="en-US" dirty="0" smtClean="0"/>
              <a:t>" </a:t>
            </a:r>
            <a:r>
              <a:rPr lang="en-US" dirty="0"/>
              <a:t>object is </a:t>
            </a:r>
            <a:r>
              <a:rPr lang="en-US" dirty="0" smtClean="0"/>
              <a:t>the </a:t>
            </a:r>
            <a:r>
              <a:rPr lang="en-US" dirty="0"/>
              <a:t>only argument of the </a:t>
            </a:r>
            <a:r>
              <a:rPr lang="en-US" dirty="0" smtClean="0"/>
              <a:t>event handler</a:t>
            </a:r>
            <a:endParaRPr lang="en-US" dirty="0"/>
          </a:p>
          <a:p>
            <a:pPr>
              <a:lnSpc>
                <a:spcPct val="110000"/>
              </a:lnSpc>
            </a:pPr>
            <a:endParaRPr lang="en-US" dirty="0" smtClean="0"/>
          </a:p>
          <a:p>
            <a:pPr>
              <a:lnSpc>
                <a:spcPct val="110000"/>
              </a:lnSpc>
            </a:pPr>
            <a:endParaRPr lang="en-US" dirty="0"/>
          </a:p>
          <a:p>
            <a:pPr>
              <a:lnSpc>
                <a:spcPct val="110000"/>
              </a:lnSpc>
            </a:pPr>
            <a:endParaRPr lang="en-US" dirty="0" smtClean="0"/>
          </a:p>
          <a:p>
            <a:pPr>
              <a:lnSpc>
                <a:spcPct val="110000"/>
              </a:lnSpc>
              <a:spcBef>
                <a:spcPts val="1800"/>
              </a:spcBef>
            </a:pPr>
            <a:r>
              <a:rPr lang="en-US" dirty="0" smtClean="0"/>
              <a:t>Old IE versions pass the event in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window.event</a:t>
            </a:r>
          </a:p>
        </p:txBody>
      </p:sp>
      <p:sp>
        <p:nvSpPr>
          <p:cNvPr id="6" name="Text Placeholder 3"/>
          <p:cNvSpPr txBox="1">
            <a:spLocks/>
          </p:cNvSpPr>
          <p:nvPr/>
        </p:nvSpPr>
        <p:spPr>
          <a:xfrm>
            <a:off x="760412" y="1834118"/>
            <a:ext cx="10699204" cy="219636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36000" rIns="108000" bIns="36000" rtlCol="0">
            <a:sp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lang="en-US" sz="2300" b="1" noProof="1" smtClean="0">
                <a:latin typeface="Consolas" pitchFamily="49" charset="0"/>
                <a:cs typeface="Consolas" pitchFamily="49" charset="0"/>
              </a:rPr>
              <a:t>function onButtonClick(event) 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lang="en-US" sz="2300" b="1" noProof="1" smtClean="0">
                <a:latin typeface="Consolas" pitchFamily="49" charset="0"/>
                <a:cs typeface="Consolas" pitchFamily="49" charset="0"/>
              </a:rPr>
              <a:t>  console.log(event.target);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lang="en-US" sz="2300" b="1" noProof="1" smtClean="0">
                <a:latin typeface="Consolas" pitchFamily="49" charset="0"/>
                <a:cs typeface="Consolas" pitchFamily="49" charset="0"/>
              </a:rPr>
              <a:t>  console.log(event.type);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lang="en-US" sz="2300" b="1" noProof="1" smtClean="0">
                <a:latin typeface="Consolas" pitchFamily="49" charset="0"/>
                <a:cs typeface="Consolas" pitchFamily="49" charset="0"/>
              </a:rPr>
              <a:t>  console.log("(" + event.clientX + ", " + event.clientY + ")"); }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lang="en-US" sz="2300" b="1" noProof="1" smtClean="0">
                <a:latin typeface="Consolas" pitchFamily="49" charset="0"/>
                <a:cs typeface="Consolas" pitchFamily="49" charset="0"/>
              </a:rPr>
              <a:t>button.addEventListener("click", onButtonClick, false);</a:t>
            </a:r>
            <a:endParaRPr lang="en-US" sz="2300" b="1" noProof="1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Text Placeholder 3"/>
          <p:cNvSpPr txBox="1">
            <a:spLocks/>
          </p:cNvSpPr>
          <p:nvPr/>
        </p:nvSpPr>
        <p:spPr>
          <a:xfrm>
            <a:off x="760412" y="4884574"/>
            <a:ext cx="10699204" cy="150810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319088" indent="-3190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defRPr sz="32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Font typeface="Wingdings 2" pitchFamily="18" charset="2"/>
              <a:buNone/>
            </a:pPr>
            <a:r>
              <a:rPr lang="en-US" sz="2300" noProof="1" smtClean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function onButtonClick(event) {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Wingdings 2" pitchFamily="18" charset="2"/>
              <a:buNone/>
            </a:pPr>
            <a:r>
              <a:rPr lang="en-US" sz="2300" noProof="1" smtClean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  if (!event) event = window.event;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Wingdings 2" pitchFamily="18" charset="2"/>
              <a:buNone/>
            </a:pPr>
            <a:r>
              <a:rPr lang="en-US" sz="2300" noProof="1" smtClean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  // Your event handling code …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Wingdings 2" pitchFamily="18" charset="2"/>
              <a:buNone/>
            </a:pPr>
            <a:r>
              <a:rPr lang="en-US" sz="2300" noProof="1" smtClean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471664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876800"/>
            <a:ext cx="8938472" cy="820600"/>
          </a:xfrm>
        </p:spPr>
        <p:txBody>
          <a:bodyPr/>
          <a:lstStyle/>
          <a:p>
            <a:r>
              <a:rPr lang="en-US" dirty="0" smtClean="0"/>
              <a:t>The "event" </a:t>
            </a:r>
            <a:r>
              <a:rPr lang="en-US" dirty="0"/>
              <a:t>Object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Live Demo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0506" y="1143000"/>
            <a:ext cx="5269884" cy="351325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026618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446212" y="5544987"/>
            <a:ext cx="8938472" cy="820600"/>
          </a:xfrm>
        </p:spPr>
        <p:txBody>
          <a:bodyPr/>
          <a:lstStyle/>
          <a:p>
            <a:r>
              <a:rPr lang="en-US" dirty="0"/>
              <a:t>Capturing and Bubbling Events</a:t>
            </a:r>
            <a:endParaRPr lang="bg-BG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8762" y="838200"/>
            <a:ext cx="2381250" cy="415578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8762" y="838200"/>
            <a:ext cx="2762250" cy="4155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760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5580200"/>
            <a:ext cx="8938472" cy="820600"/>
          </a:xfrm>
        </p:spPr>
        <p:txBody>
          <a:bodyPr/>
          <a:lstStyle/>
          <a:p>
            <a:r>
              <a:rPr lang="en-US" dirty="0" smtClean="0"/>
              <a:t>The DOM </a:t>
            </a:r>
            <a:r>
              <a:rPr lang="en-US" dirty="0"/>
              <a:t>API</a:t>
            </a:r>
            <a:endParaRPr lang="bg-BG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5684" y="1371600"/>
            <a:ext cx="5539528" cy="365047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624411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50</a:t>
            </a:fld>
            <a:endParaRPr lang="en-US" dirty="0"/>
          </a:p>
        </p:txBody>
      </p:sp>
      <p:sp>
        <p:nvSpPr>
          <p:cNvPr id="499715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151121"/>
            <a:ext cx="7732799" cy="5570355"/>
          </a:xfrm>
        </p:spPr>
        <p:txBody>
          <a:bodyPr>
            <a:noAutofit/>
          </a:bodyPr>
          <a:lstStyle/>
          <a:p>
            <a:r>
              <a:rPr lang="en-US" sz="3200" dirty="0"/>
              <a:t>When the user clicks on an HTML </a:t>
            </a:r>
            <a:r>
              <a:rPr lang="en-US" sz="3200" dirty="0" smtClean="0"/>
              <a:t>element</a:t>
            </a:r>
          </a:p>
          <a:p>
            <a:pPr lvl="1"/>
            <a:r>
              <a:rPr lang="en-US" sz="3000" dirty="0" smtClean="0"/>
              <a:t>E.g. on a 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button</a:t>
            </a:r>
            <a:r>
              <a:rPr lang="en-US" sz="3000" dirty="0"/>
              <a:t> in the page</a:t>
            </a:r>
            <a:endParaRPr lang="en-US" sz="3000" dirty="0" smtClean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en-US" sz="3000" dirty="0" smtClean="0"/>
              <a:t>The </a:t>
            </a:r>
            <a:r>
              <a:rPr lang="en-US" sz="3000" dirty="0"/>
              <a:t>event is also </a:t>
            </a:r>
            <a:r>
              <a:rPr lang="en-US" sz="3000" dirty="0" smtClean="0"/>
              <a:t>fired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on all of its 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parents</a:t>
            </a:r>
          </a:p>
          <a:p>
            <a:r>
              <a:rPr lang="en-US" sz="3200" dirty="0" smtClean="0"/>
              <a:t>The </a:t>
            </a:r>
            <a:r>
              <a:rPr lang="en-US" sz="3200" dirty="0"/>
              <a:t>button is still the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target</a:t>
            </a:r>
          </a:p>
          <a:p>
            <a:pPr lvl="1"/>
            <a:r>
              <a:rPr lang="en-US" sz="3000" dirty="0" smtClean="0"/>
              <a:t>But </a:t>
            </a:r>
            <a:r>
              <a:rPr lang="en-US" sz="3000" dirty="0"/>
              <a:t>the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click</a:t>
            </a:r>
            <a:r>
              <a:rPr lang="en-US" sz="3000" dirty="0"/>
              <a:t> event is fired on all of its parents</a:t>
            </a:r>
          </a:p>
          <a:p>
            <a:pPr lvl="1"/>
            <a:r>
              <a:rPr lang="en-US" sz="3000" dirty="0" smtClean="0"/>
              <a:t>The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click</a:t>
            </a:r>
            <a:r>
              <a:rPr lang="en-US" sz="3000" dirty="0" smtClean="0"/>
              <a:t> event </a:t>
            </a:r>
            <a:r>
              <a:rPr lang="en-US" sz="3000" dirty="0"/>
              <a:t>is fired on all elements in the </a:t>
            </a:r>
            <a:r>
              <a:rPr lang="en-US" sz="3000" dirty="0" smtClean="0"/>
              <a:t>chain</a:t>
            </a:r>
            <a:endParaRPr lang="en-US" sz="3000" dirty="0"/>
          </a:p>
        </p:txBody>
      </p:sp>
      <p:sp>
        <p:nvSpPr>
          <p:cNvPr id="4997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Browser Events </a:t>
            </a:r>
            <a:r>
              <a:rPr lang="en-US" dirty="0"/>
              <a:t>Chain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6497" y="2362200"/>
            <a:ext cx="3359829" cy="25623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72514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90413" y="1179443"/>
            <a:ext cx="11804822" cy="5542033"/>
          </a:xfrm>
        </p:spPr>
        <p:txBody>
          <a:bodyPr>
            <a:normAutofit lnSpcReduction="10000"/>
          </a:bodyPr>
          <a:lstStyle/>
          <a:p>
            <a:endParaRPr lang="en-US" sz="3200" dirty="0" smtClean="0">
              <a:solidFill>
                <a:schemeClr val="tx2">
                  <a:lumMod val="75000"/>
                </a:schemeClr>
              </a:solidFill>
            </a:endParaRPr>
          </a:p>
          <a:p>
            <a:endParaRPr lang="en-US" sz="3200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Capturing</a:t>
            </a:r>
            <a:r>
              <a:rPr lang="en-US" sz="3200" dirty="0" smtClean="0"/>
              <a:t> </a:t>
            </a:r>
            <a:r>
              <a:rPr lang="en-US" sz="3200" dirty="0"/>
              <a:t>handlers go down the chain</a:t>
            </a:r>
          </a:p>
          <a:p>
            <a:pPr lvl="1"/>
            <a:r>
              <a:rPr lang="en-US" sz="3000" dirty="0"/>
              <a:t>The first executed handler is on the </a:t>
            </a:r>
            <a:r>
              <a:rPr lang="en-US" sz="3000" dirty="0" smtClean="0"/>
              <a:t>parent</a:t>
            </a:r>
            <a:endParaRPr lang="en-US" sz="3000" dirty="0"/>
          </a:p>
          <a:p>
            <a:pPr lvl="1"/>
            <a:r>
              <a:rPr lang="en-US" sz="3000" dirty="0"/>
              <a:t>The last executed handler is on the </a:t>
            </a:r>
            <a:r>
              <a:rPr lang="en-US" sz="3000" dirty="0" smtClean="0"/>
              <a:t>target</a:t>
            </a:r>
            <a:endParaRPr lang="en-US" sz="3000" dirty="0"/>
          </a:p>
          <a:p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Bubbling</a:t>
            </a:r>
            <a:r>
              <a:rPr lang="en-US" sz="3200" dirty="0" smtClean="0"/>
              <a:t> </a:t>
            </a:r>
            <a:r>
              <a:rPr lang="en-US" sz="3200" dirty="0"/>
              <a:t>handlers bubble up to the parent</a:t>
            </a:r>
          </a:p>
          <a:p>
            <a:pPr lvl="1"/>
            <a:r>
              <a:rPr lang="en-US" sz="3000" dirty="0"/>
              <a:t>The first executed handler is on the target</a:t>
            </a:r>
          </a:p>
          <a:p>
            <a:pPr lvl="1"/>
            <a:r>
              <a:rPr lang="en-US" sz="3000" dirty="0"/>
              <a:t>Then its parent's, and its parent's, </a:t>
            </a:r>
            <a:r>
              <a:rPr lang="en-US" sz="3000" dirty="0" smtClean="0"/>
              <a:t>etc</a:t>
            </a:r>
            <a:r>
              <a:rPr lang="en-US" sz="3000" dirty="0" smtClean="0"/>
              <a:t>.</a:t>
            </a:r>
          </a:p>
          <a:p>
            <a:r>
              <a:rPr lang="en-US" dirty="0" smtClean="0">
                <a:hlinkClick r:id="rId3"/>
              </a:rPr>
              <a:t>Capturing and Bubbling Explained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Event Chains: Types</a:t>
            </a:r>
            <a:endParaRPr lang="bg-BG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5888" y="1565318"/>
            <a:ext cx="4449346" cy="4454482"/>
          </a:xfrm>
          <a:prstGeom prst="rect">
            <a:avLst/>
          </a:prstGeom>
        </p:spPr>
      </p:pic>
      <p:sp>
        <p:nvSpPr>
          <p:cNvPr id="5" name="Text Placeholder 3"/>
          <p:cNvSpPr txBox="1">
            <a:spLocks/>
          </p:cNvSpPr>
          <p:nvPr/>
        </p:nvSpPr>
        <p:spPr>
          <a:xfrm>
            <a:off x="680539" y="1295400"/>
            <a:ext cx="6785473" cy="83099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1" fontAlgn="base" hangingPunct="1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noProof="1" smtClean="0">
                <a:solidFill>
                  <a:schemeClr val="tx1"/>
                </a:solidFill>
              </a:rPr>
              <a:t>domElement</a:t>
            </a:r>
            <a:r>
              <a:rPr lang="en-US" sz="2400" noProof="1">
                <a:solidFill>
                  <a:schemeClr val="tx1"/>
                </a:solidFill>
              </a:rPr>
              <a:t>.addEventListener(</a:t>
            </a:r>
            <a:r>
              <a:rPr lang="en-US" sz="2400" noProof="1" smtClean="0">
                <a:solidFill>
                  <a:schemeClr val="tx1"/>
                </a:solidFill>
              </a:rPr>
              <a:t>eventType,</a:t>
            </a:r>
          </a:p>
          <a:p>
            <a:r>
              <a:rPr lang="en-US" sz="2400" noProof="1" smtClean="0">
                <a:solidFill>
                  <a:schemeClr val="tx1"/>
                </a:solidFill>
              </a:rPr>
              <a:t>  eventHandler, </a:t>
            </a:r>
            <a:r>
              <a:rPr lang="en-US" sz="2400" noProof="1" smtClean="0">
                <a:solidFill>
                  <a:schemeClr val="tx2">
                    <a:lumMod val="75000"/>
                  </a:schemeClr>
                </a:solidFill>
              </a:rPr>
              <a:t>isCaptureEvent</a:t>
            </a:r>
            <a:r>
              <a:rPr lang="en-US" sz="2400" noProof="1" smtClean="0">
                <a:solidFill>
                  <a:schemeClr val="tx1"/>
                </a:solidFill>
              </a:rPr>
              <a:t>)</a:t>
            </a:r>
            <a:endParaRPr lang="en-US" sz="2400" noProof="1">
              <a:solidFill>
                <a:schemeClr val="tx1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4697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758176"/>
            <a:ext cx="8938472" cy="820600"/>
          </a:xfrm>
        </p:spPr>
        <p:txBody>
          <a:bodyPr/>
          <a:lstStyle/>
          <a:p>
            <a:r>
              <a:rPr lang="en-US" dirty="0"/>
              <a:t>Event Chain</a:t>
            </a:r>
            <a:endParaRPr lang="bg-B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6212" y="5636344"/>
            <a:ext cx="8938472" cy="688256"/>
          </a:xfrm>
        </p:spPr>
        <p:txBody>
          <a:bodyPr/>
          <a:lstStyle/>
          <a:p>
            <a:r>
              <a:rPr lang="en-US" dirty="0"/>
              <a:t>Live Demo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8484" y="1126643"/>
            <a:ext cx="6453928" cy="333789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166276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53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511175" indent="-511175">
              <a:lnSpc>
                <a:spcPct val="100000"/>
              </a:lnSpc>
              <a:buFontTx/>
              <a:buAutoNum type="arabicPeriod"/>
            </a:pPr>
            <a:r>
              <a:rPr lang="en-US" sz="3200" dirty="0"/>
              <a:t>Document Object Model (DOM)</a:t>
            </a:r>
          </a:p>
          <a:p>
            <a:pPr marL="622300" lvl="1" indent="-319088">
              <a:lnSpc>
                <a:spcPct val="100000"/>
              </a:lnSpc>
            </a:pPr>
            <a:r>
              <a:rPr lang="en-US" sz="3000" dirty="0"/>
              <a:t>The DOM API</a:t>
            </a:r>
          </a:p>
          <a:p>
            <a:pPr marL="622300" lvl="1" indent="-319088">
              <a:lnSpc>
                <a:spcPct val="100000"/>
              </a:lnSpc>
            </a:pPr>
            <a:r>
              <a:rPr lang="en-US" sz="3000" dirty="0"/>
              <a:t>Selecting DOM </a:t>
            </a:r>
            <a:r>
              <a:rPr lang="en-US" sz="3000" dirty="0" smtClean="0"/>
              <a:t>elements</a:t>
            </a:r>
            <a:endParaRPr lang="en-US" sz="3000" dirty="0"/>
          </a:p>
          <a:p>
            <a:pPr marL="622300" lvl="1" indent="-319088">
              <a:lnSpc>
                <a:spcPct val="100000"/>
              </a:lnSpc>
            </a:pPr>
            <a:r>
              <a:rPr lang="en-US" sz="3000" noProof="1"/>
              <a:t>NodeLists</a:t>
            </a:r>
            <a:r>
              <a:rPr lang="en-US" sz="3000" dirty="0"/>
              <a:t> </a:t>
            </a:r>
            <a:r>
              <a:rPr lang="en-US" sz="3000" dirty="0" smtClean="0"/>
              <a:t>(live &amp; static)</a:t>
            </a:r>
          </a:p>
          <a:p>
            <a:pPr marL="622300" lvl="1" indent="-319088">
              <a:lnSpc>
                <a:spcPct val="100000"/>
              </a:lnSpc>
            </a:pPr>
            <a:r>
              <a:rPr lang="en-US" sz="3000" dirty="0" smtClean="0"/>
              <a:t>Creating / modifying / deleting elements</a:t>
            </a:r>
            <a:endParaRPr lang="en-US" sz="3000" dirty="0"/>
          </a:p>
          <a:p>
            <a:pPr marL="511175" indent="-511175">
              <a:lnSpc>
                <a:spcPct val="100000"/>
              </a:lnSpc>
              <a:buFontTx/>
              <a:buAutoNum type="arabicPeriod"/>
            </a:pPr>
            <a:r>
              <a:rPr lang="en-US" sz="3200" dirty="0" smtClean="0"/>
              <a:t>JavaScript Event </a:t>
            </a:r>
            <a:r>
              <a:rPr lang="en-US" sz="3200" dirty="0"/>
              <a:t>Model</a:t>
            </a:r>
          </a:p>
          <a:p>
            <a:pPr marL="622300" lvl="1" indent="-319088">
              <a:lnSpc>
                <a:spcPct val="100000"/>
              </a:lnSpc>
            </a:pPr>
            <a:r>
              <a:rPr lang="en-US" sz="3000" dirty="0"/>
              <a:t>Event </a:t>
            </a:r>
            <a:r>
              <a:rPr lang="en-US" sz="3000" dirty="0" smtClean="0"/>
              <a:t>handler registration</a:t>
            </a:r>
          </a:p>
          <a:p>
            <a:pPr marL="622300" lvl="1" indent="-319088">
              <a:lnSpc>
                <a:spcPct val="100000"/>
              </a:lnSpc>
            </a:pPr>
            <a:r>
              <a:rPr lang="en-US" sz="3000" dirty="0" smtClean="0"/>
              <a:t>The "event" </a:t>
            </a:r>
            <a:r>
              <a:rPr lang="en-US" sz="3000" dirty="0"/>
              <a:t>Object </a:t>
            </a:r>
          </a:p>
          <a:p>
            <a:pPr marL="622300" lvl="1" indent="-319088">
              <a:lnSpc>
                <a:spcPct val="100000"/>
              </a:lnSpc>
            </a:pPr>
            <a:r>
              <a:rPr lang="en-US" sz="3000" dirty="0" smtClean="0"/>
              <a:t>Capturing and bubbling events</a:t>
            </a:r>
            <a:endParaRPr lang="en-US" sz="3000" dirty="0"/>
          </a:p>
          <a:p>
            <a:pPr>
              <a:lnSpc>
                <a:spcPct val="95000"/>
              </a:lnSpc>
            </a:pPr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pic>
        <p:nvPicPr>
          <p:cNvPr id="11" name="Picture 4" descr="D:\_WORK PROJECTS\Nakov\Presentation Slides Design\Question Summary Slide\Store\minions summary cop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2988" y="1295400"/>
            <a:ext cx="3224360" cy="3224360"/>
          </a:xfrm>
          <a:prstGeom prst="rect">
            <a:avLst/>
          </a:prstGeom>
          <a:noFill/>
        </p:spPr>
      </p:pic>
      <p:grpSp>
        <p:nvGrpSpPr>
          <p:cNvPr id="7" name="Group 6"/>
          <p:cNvGrpSpPr/>
          <p:nvPr/>
        </p:nvGrpSpPr>
        <p:grpSpPr>
          <a:xfrm>
            <a:off x="8094175" y="4724400"/>
            <a:ext cx="3081986" cy="1628125"/>
            <a:chOff x="998778" y="2709000"/>
            <a:chExt cx="7687634" cy="3510730"/>
          </a:xfrm>
        </p:grpSpPr>
        <p:pic>
          <p:nvPicPr>
            <p:cNvPr id="8" name="Picture 4"/>
            <p:cNvPicPr>
              <a:picLocks noChangeAspect="1" noChangeArrowheads="1"/>
            </p:cNvPicPr>
            <p:nvPr/>
          </p:nvPicPr>
          <p:blipFill>
            <a:blip r:embed="rId4" cstate="screen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8778" y="2709000"/>
              <a:ext cx="7687634" cy="351073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10" name="TextBox 9"/>
            <p:cNvSpPr txBox="1"/>
            <p:nvPr/>
          </p:nvSpPr>
          <p:spPr>
            <a:xfrm rot="21361232">
              <a:off x="1603866" y="3732944"/>
              <a:ext cx="6576452" cy="1327851"/>
            </a:xfrm>
            <a:prstGeom prst="rect">
              <a:avLst/>
            </a:prstGeom>
            <a:noFill/>
          </p:spPr>
          <p:txBody>
            <a:bodyPr wrap="none" rtlCol="0">
              <a:prstTxWarp prst="textCascadeUp">
                <a:avLst/>
              </a:prstTxWarp>
              <a:spAutoFit/>
            </a:bodyPr>
            <a:lstStyle/>
            <a:p>
              <a:r>
                <a:rPr lang="en-US" sz="10700" b="1" dirty="0" smtClean="0">
                  <a:ln w="3175">
                    <a:solidFill>
                      <a:srgbClr val="FFFFFF">
                        <a:alpha val="50000"/>
                      </a:srgbClr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  <a:alpha val="49804"/>
                    </a:schemeClr>
                  </a:solidFill>
                  <a:effectLst>
                    <a:outerShdw blurRad="88900" sx="102000" sy="102000" algn="ctr" rotWithShape="0">
                      <a:prstClr val="black"/>
                    </a:outerShdw>
                  </a:effectLst>
                </a:rPr>
                <a:t>JS Basics</a:t>
              </a:r>
              <a:endParaRPr lang="en-US" sz="10700" b="1" dirty="0">
                <a:ln w="3175">
                  <a:solidFill>
                    <a:srgbClr val="FFFFFF">
                      <a:alpha val="50000"/>
                    </a:srgbClr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  <a:alpha val="49804"/>
                  </a:schemeClr>
                </a:solidFill>
                <a:effectLst>
                  <a:outerShdw blurRad="88900" sx="102000" sy="102000" algn="ctr" rotWithShape="0">
                    <a:prstClr val="black"/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16347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https://softuni.bg/courses/javascript-basics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88815" y="117000"/>
            <a:ext cx="9531686" cy="797400"/>
          </a:xfrm>
        </p:spPr>
        <p:txBody>
          <a:bodyPr>
            <a:normAutofit/>
          </a:bodyPr>
          <a:lstStyle/>
          <a:p>
            <a:r>
              <a:rPr lang="en-US" dirty="0"/>
              <a:t>JavaScript </a:t>
            </a:r>
            <a:r>
              <a:rPr lang="en-US" dirty="0" smtClean="0"/>
              <a:t>DOM and Events</a:t>
            </a:r>
            <a:endParaRPr lang="en-US" dirty="0"/>
          </a:p>
        </p:txBody>
      </p:sp>
      <p:pic>
        <p:nvPicPr>
          <p:cNvPr id="4" name="Picture 3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0297" y="1424940"/>
            <a:ext cx="2203729" cy="784654"/>
          </a:xfrm>
          <a:prstGeom prst="roundRect">
            <a:avLst>
              <a:gd name="adj" fmla="val 3159"/>
            </a:avLst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5612" y="1424940"/>
            <a:ext cx="1710402" cy="784860"/>
          </a:xfrm>
          <a:prstGeom prst="roundRect">
            <a:avLst>
              <a:gd name="adj" fmla="val 3159"/>
            </a:avLst>
          </a:prstGeom>
        </p:spPr>
      </p:pic>
      <p:pic>
        <p:nvPicPr>
          <p:cNvPr id="6" name="Picture 5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92052" y="1424940"/>
            <a:ext cx="2372207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7" name="Picture 6">
            <a:hlinkClick r:id="rId10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689561" y="1424940"/>
            <a:ext cx="1991815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8" name="Picture 7">
            <a:hlinkClick r:id="rId12"/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420064" y="1424940"/>
            <a:ext cx="2043459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9" name="Picture 8">
            <a:hlinkClick r:id="rId14"/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55612" y="5676828"/>
            <a:ext cx="2856368" cy="723768"/>
          </a:xfrm>
          <a:prstGeom prst="roundRect">
            <a:avLst>
              <a:gd name="adj" fmla="val 3159"/>
            </a:avLst>
          </a:prstGeom>
        </p:spPr>
      </p:pic>
      <p:pic>
        <p:nvPicPr>
          <p:cNvPr id="10" name="Picture 9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587388" y="5754396"/>
            <a:ext cx="2947601" cy="568632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581303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License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</a:t>
            </a:r>
            <a:r>
              <a:rPr lang="en-US" dirty="0" smtClean="0"/>
              <a:t>course (slides, examples, demos, videos, homework, etc.)</a:t>
            </a:r>
            <a:br>
              <a:rPr lang="en-US" dirty="0" smtClean="0"/>
            </a:br>
            <a:r>
              <a:rPr lang="en-US" dirty="0" smtClean="0"/>
              <a:t>is </a:t>
            </a:r>
            <a:r>
              <a:rPr lang="en-US" dirty="0"/>
              <a:t>licensed </a:t>
            </a:r>
            <a:r>
              <a:rPr lang="en-US" dirty="0" smtClean="0"/>
              <a:t>under </a:t>
            </a:r>
            <a:r>
              <a:rPr lang="en-US" dirty="0"/>
              <a:t>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4.0 International</a:t>
            </a:r>
            <a:r>
              <a:rPr lang="en-US" dirty="0"/>
              <a:t>" </a:t>
            </a:r>
            <a:r>
              <a:rPr lang="en-US" dirty="0" smtClean="0"/>
              <a:t>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55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88815" y="4724400"/>
            <a:ext cx="11804822" cy="1997079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2400" dirty="0" smtClean="0"/>
              <a:t>Attribution: this work may contain portions from</a:t>
            </a:r>
          </a:p>
          <a:p>
            <a:pPr lvl="1"/>
            <a:r>
              <a:rPr lang="en-US" sz="2000" dirty="0"/>
              <a:t>“</a:t>
            </a:r>
            <a:r>
              <a:rPr lang="en-US" sz="2000" dirty="0">
                <a:hlinkClick r:id="rId5"/>
              </a:rPr>
              <a:t>JavaScript Basics</a:t>
            </a:r>
            <a:r>
              <a:rPr lang="en-US" sz="2000" dirty="0"/>
              <a:t>" course by </a:t>
            </a:r>
            <a:r>
              <a:rPr lang="en-US" sz="2000" noProof="1"/>
              <a:t>Telerik Academy</a:t>
            </a:r>
            <a:r>
              <a:rPr lang="en-US" sz="2000" dirty="0"/>
              <a:t> under </a:t>
            </a:r>
            <a:r>
              <a:rPr lang="en-US" sz="2000" dirty="0">
                <a:hlinkClick r:id="rId6"/>
              </a:rPr>
              <a:t>CC-BY-NC-SA</a:t>
            </a:r>
            <a:r>
              <a:rPr lang="en-US" sz="2000" dirty="0"/>
              <a:t> license</a:t>
            </a:r>
          </a:p>
        </p:txBody>
      </p:sp>
    </p:spTree>
    <p:extLst>
      <p:ext uri="{BB962C8B-B14F-4D97-AF65-F5344CB8AC3E}">
        <p14:creationId xmlns:p14="http://schemas.microsoft.com/office/powerpoint/2010/main" val="2682424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Software University Foundation 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University </a:t>
            </a:r>
            <a:r>
              <a:rPr lang="en-US" dirty="0"/>
              <a:t>@ </a:t>
            </a:r>
            <a:r>
              <a:rPr lang="en-US" dirty="0" smtClean="0"/>
              <a:t>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</a:t>
            </a:r>
            <a:r>
              <a:rPr lang="en-US" dirty="0"/>
              <a:t>University @ </a:t>
            </a:r>
            <a:r>
              <a:rPr lang="en-US" dirty="0" smtClean="0"/>
              <a:t>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 smtClean="0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title="Software University">
            <a:hlinkClick r:id="rId4" tooltip="Software University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59438" y="1594686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10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title="Software University Videos @ YouTube">
            <a:hlinkClick r:id="rId6" tooltip="Software University YouTube Video Channel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7" tooltip="Software University Discussion Forum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517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42803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Web browsers provide a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DOM API</a:t>
            </a:r>
            <a:endParaRPr lang="en-US" dirty="0" smtClean="0"/>
          </a:p>
          <a:p>
            <a:pPr lvl="1">
              <a:lnSpc>
                <a:spcPct val="100000"/>
              </a:lnSpc>
            </a:pPr>
            <a:r>
              <a:rPr lang="en-US" dirty="0" smtClean="0"/>
              <a:t>Consists </a:t>
            </a:r>
            <a:r>
              <a:rPr lang="en-US" dirty="0"/>
              <a:t>of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objects</a:t>
            </a:r>
            <a:r>
              <a:rPr lang="en-US" dirty="0"/>
              <a:t>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methods</a:t>
            </a:r>
            <a:r>
              <a:rPr lang="en-US" dirty="0"/>
              <a:t> to interact with the HTML page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Can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add</a:t>
            </a:r>
            <a:r>
              <a:rPr lang="en-US" dirty="0"/>
              <a:t> /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modify</a:t>
            </a:r>
            <a:r>
              <a:rPr lang="en-US" dirty="0"/>
              <a:t> /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remove</a:t>
            </a:r>
            <a:r>
              <a:rPr lang="en-US" dirty="0"/>
              <a:t> HTML elements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Can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add</a:t>
            </a:r>
            <a:r>
              <a:rPr lang="en-US" dirty="0"/>
              <a:t> </a:t>
            </a:r>
            <a:r>
              <a:rPr lang="en-US" dirty="0" smtClean="0"/>
              <a:t>/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modify</a:t>
            </a:r>
            <a:r>
              <a:rPr lang="en-US" dirty="0" smtClean="0"/>
              <a:t> /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remove</a:t>
            </a:r>
            <a:r>
              <a:rPr lang="en-US" dirty="0"/>
              <a:t> HTML </a:t>
            </a:r>
            <a:r>
              <a:rPr lang="en-US" dirty="0" smtClean="0"/>
              <a:t>attributes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Can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apply CSS styles </a:t>
            </a:r>
            <a:r>
              <a:rPr lang="en-US" dirty="0" smtClean="0"/>
              <a:t>dynamically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 smtClean="0"/>
              <a:t>HTML elements and their properties are mapped to JS objects</a:t>
            </a:r>
          </a:p>
          <a:p>
            <a:pPr lvl="1">
              <a:lnSpc>
                <a:spcPct val="100000"/>
              </a:lnSpc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document.documentElement</a:t>
            </a:r>
            <a:r>
              <a:rPr lang="en-US" dirty="0" smtClean="0"/>
              <a:t> is the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&lt;html&gt;</a:t>
            </a:r>
            <a:r>
              <a:rPr lang="en-US" dirty="0" smtClean="0"/>
              <a:t> </a:t>
            </a:r>
            <a:r>
              <a:rPr lang="en-US" dirty="0"/>
              <a:t>element</a:t>
            </a:r>
          </a:p>
          <a:p>
            <a:pPr lvl="1">
              <a:lnSpc>
                <a:spcPct val="100000"/>
              </a:lnSpc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document.body</a:t>
            </a:r>
            <a:r>
              <a:rPr lang="en-US" dirty="0" smtClean="0"/>
              <a:t> </a:t>
            </a:r>
            <a:r>
              <a:rPr lang="en-US" dirty="0"/>
              <a:t>is the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&lt;body&gt;</a:t>
            </a:r>
            <a:r>
              <a:rPr lang="en-US" dirty="0" smtClean="0"/>
              <a:t> element of </a:t>
            </a:r>
            <a:r>
              <a:rPr lang="en-US" dirty="0"/>
              <a:t>the page</a:t>
            </a:r>
          </a:p>
          <a:p>
            <a:pPr>
              <a:lnSpc>
                <a:spcPct val="100000"/>
              </a:lnSpc>
            </a:pPr>
            <a:endParaRPr lang="en-US" dirty="0" smtClean="0"/>
          </a:p>
        </p:txBody>
      </p:sp>
      <p:sp>
        <p:nvSpPr>
          <p:cNvPr id="428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DOM </a:t>
            </a:r>
            <a:r>
              <a:rPr lang="en-US" dirty="0"/>
              <a:t>API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27024379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 smtClean="0"/>
              <a:t>All HTML </a:t>
            </a:r>
            <a:r>
              <a:rPr lang="en-US" dirty="0"/>
              <a:t>elements </a:t>
            </a:r>
            <a:r>
              <a:rPr lang="en-US" dirty="0" smtClean="0"/>
              <a:t>have common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properties</a:t>
            </a:r>
          </a:p>
          <a:p>
            <a:pPr lvl="1"/>
            <a:r>
              <a:rPr lang="en-US" dirty="0" smtClean="0"/>
              <a:t>Corresponding </a:t>
            </a:r>
            <a:r>
              <a:rPr lang="en-US" dirty="0"/>
              <a:t>to the </a:t>
            </a:r>
            <a:r>
              <a:rPr lang="en-US" dirty="0" smtClean="0"/>
              <a:t>their HTML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attributes</a:t>
            </a:r>
          </a:p>
          <a:p>
            <a:pPr lvl="1"/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id</a:t>
            </a:r>
            <a:r>
              <a:rPr lang="en-US" dirty="0" smtClean="0"/>
              <a:t>,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className</a:t>
            </a:r>
            <a:r>
              <a:rPr lang="en-US" dirty="0" smtClean="0"/>
              <a:t>,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style</a:t>
            </a:r>
            <a:r>
              <a:rPr lang="en-US" dirty="0" smtClean="0"/>
              <a:t>,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onclick</a:t>
            </a:r>
            <a:r>
              <a:rPr lang="en-US" dirty="0" smtClean="0"/>
              <a:t>, etc.</a:t>
            </a:r>
          </a:p>
          <a:p>
            <a:pPr lvl="1">
              <a:lnSpc>
                <a:spcPct val="95000"/>
              </a:lnSpc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innerHTML</a:t>
            </a:r>
          </a:p>
          <a:p>
            <a:pPr lvl="2">
              <a:lnSpc>
                <a:spcPct val="95000"/>
              </a:lnSpc>
            </a:pPr>
            <a:r>
              <a:rPr lang="en-US" dirty="0" smtClean="0"/>
              <a:t>Holds a string –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content of the element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without the element</a:t>
            </a:r>
          </a:p>
          <a:p>
            <a:pPr lvl="1">
              <a:lnSpc>
                <a:spcPct val="95000"/>
              </a:lnSpc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outerHTML</a:t>
            </a:r>
          </a:p>
          <a:p>
            <a:pPr lvl="2">
              <a:lnSpc>
                <a:spcPct val="95000"/>
              </a:lnSpc>
            </a:pPr>
            <a:r>
              <a:rPr lang="en-US" dirty="0"/>
              <a:t>Holds a string –</a:t>
            </a:r>
            <a:r>
              <a:rPr lang="en-US" dirty="0" smtClean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the content of the element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with the element</a:t>
            </a:r>
          </a:p>
          <a:p>
            <a:pPr lvl="1">
              <a:lnSpc>
                <a:spcPct val="95000"/>
              </a:lnSpc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innerText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/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textContent</a:t>
            </a:r>
          </a:p>
          <a:p>
            <a:pPr lvl="2">
              <a:lnSpc>
                <a:spcPct val="95000"/>
              </a:lnSpc>
            </a:pPr>
            <a:r>
              <a:rPr lang="en-US" dirty="0"/>
              <a:t>Holds a string –</a:t>
            </a:r>
            <a:r>
              <a:rPr lang="en-US" dirty="0" smtClean="0"/>
              <a:t> </a:t>
            </a:r>
            <a:r>
              <a:rPr lang="en-US" dirty="0"/>
              <a:t>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text content </a:t>
            </a:r>
            <a:r>
              <a:rPr lang="en-US" dirty="0"/>
              <a:t>of the element,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without 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tags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51200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HTML </a:t>
            </a:r>
            <a:r>
              <a:rPr lang="en-US" dirty="0" smtClean="0"/>
              <a:t>Elements – Common Properties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343433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438275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Each </a:t>
            </a:r>
            <a:r>
              <a:rPr lang="en-US" dirty="0" smtClean="0"/>
              <a:t>HTML element has a corresponding </a:t>
            </a:r>
            <a:r>
              <a:rPr lang="en-US" dirty="0"/>
              <a:t>DOM object </a:t>
            </a:r>
            <a:r>
              <a:rPr lang="en-US" dirty="0" smtClean="0"/>
              <a:t>type</a:t>
            </a:r>
            <a:endParaRPr lang="en-US" dirty="0"/>
          </a:p>
          <a:p>
            <a:pPr lvl="1"/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HTMLLIElement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dirty="0"/>
              <a:t>represents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&lt;li&gt;</a:t>
            </a:r>
          </a:p>
          <a:p>
            <a:pPr lvl="1"/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HTMLAudioElement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dirty="0"/>
              <a:t>represents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&lt;audio&gt;</a:t>
            </a:r>
          </a:p>
          <a:p>
            <a:r>
              <a:rPr lang="en-US" dirty="0" smtClean="0"/>
              <a:t>Each </a:t>
            </a:r>
            <a:r>
              <a:rPr lang="en-US" dirty="0"/>
              <a:t>of these objects have </a:t>
            </a:r>
            <a:r>
              <a:rPr lang="en-US" dirty="0" smtClean="0"/>
              <a:t>its specific properties</a:t>
            </a:r>
            <a:endParaRPr lang="en-US" dirty="0"/>
          </a:p>
          <a:p>
            <a:pPr lvl="1"/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HTMLAnchorElement</a:t>
            </a:r>
            <a:r>
              <a:rPr lang="en-US" dirty="0" smtClean="0"/>
              <a:t> </a:t>
            </a:r>
            <a:r>
              <a:rPr lang="en-US" dirty="0"/>
              <a:t>has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href</a:t>
            </a:r>
            <a:r>
              <a:rPr lang="en-US" dirty="0" smtClean="0"/>
              <a:t> </a:t>
            </a:r>
            <a:r>
              <a:rPr lang="en-US" dirty="0"/>
              <a:t>property</a:t>
            </a:r>
          </a:p>
          <a:p>
            <a:pPr lvl="1"/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HTMLImageElement</a:t>
            </a:r>
            <a:r>
              <a:rPr lang="en-US" dirty="0" smtClean="0"/>
              <a:t> </a:t>
            </a:r>
            <a:r>
              <a:rPr lang="en-US" dirty="0"/>
              <a:t>has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src</a:t>
            </a:r>
            <a:r>
              <a:rPr lang="en-US" dirty="0" smtClean="0"/>
              <a:t> property</a:t>
            </a:r>
          </a:p>
          <a:p>
            <a:pPr lvl="1"/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HTMLInputElement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has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value</a:t>
            </a:r>
            <a:r>
              <a:rPr lang="en-US" dirty="0"/>
              <a:t> property </a:t>
            </a:r>
          </a:p>
          <a:p>
            <a:r>
              <a:rPr lang="en-US" dirty="0"/>
              <a:t>The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/>
              <a:t>object is a special object</a:t>
            </a:r>
          </a:p>
          <a:p>
            <a:pPr lvl="1"/>
            <a:r>
              <a:rPr lang="en-US" dirty="0"/>
              <a:t>It represents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entry point </a:t>
            </a:r>
            <a:r>
              <a:rPr lang="en-US" dirty="0"/>
              <a:t>for the DOM </a:t>
            </a:r>
            <a:r>
              <a:rPr lang="en-US" dirty="0" smtClean="0"/>
              <a:t>API (the DOM tree root)</a:t>
            </a:r>
            <a:endParaRPr lang="en-US" dirty="0"/>
          </a:p>
        </p:txBody>
      </p:sp>
      <p:sp>
        <p:nvSpPr>
          <p:cNvPr id="43827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DOM </a:t>
            </a:r>
            <a:r>
              <a:rPr lang="en-US" dirty="0" smtClean="0"/>
              <a:t>Objects and Types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7018929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 Objects</a:t>
            </a:r>
            <a:endParaRPr lang="bg-BG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Live Demo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5240" y="914401"/>
            <a:ext cx="2480158" cy="3643922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</p:spTree>
    <p:extLst>
      <p:ext uri="{BB962C8B-B14F-4D97-AF65-F5344CB8AC3E}">
        <p14:creationId xmlns:p14="http://schemas.microsoft.com/office/powerpoint/2010/main" val="3946254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Software-University-Foundation</Template>
  <TotalTime>0</TotalTime>
  <Words>2452</Words>
  <Application>Microsoft Office PowerPoint</Application>
  <PresentationFormat>Custom</PresentationFormat>
  <Paragraphs>456</Paragraphs>
  <Slides>56</Slides>
  <Notes>12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57" baseType="lpstr">
      <vt:lpstr>SoftUni 16x9</vt:lpstr>
      <vt:lpstr>DOM and Events</vt:lpstr>
      <vt:lpstr>Table of Contents </vt:lpstr>
      <vt:lpstr>Document Object Model (DOM) </vt:lpstr>
      <vt:lpstr>Document Object Model</vt:lpstr>
      <vt:lpstr>The DOM API</vt:lpstr>
      <vt:lpstr>The DOM API</vt:lpstr>
      <vt:lpstr>HTML Elements – Common Properties</vt:lpstr>
      <vt:lpstr>DOM Objects and Types</vt:lpstr>
      <vt:lpstr>DOM Objects</vt:lpstr>
      <vt:lpstr>Selecting DOM Elements </vt:lpstr>
      <vt:lpstr>Selecting HTML Elements from DOM</vt:lpstr>
      <vt:lpstr>Selecing with document.getElementsBy…</vt:lpstr>
      <vt:lpstr>document.getElementsBy…</vt:lpstr>
      <vt:lpstr>Query Selectors</vt:lpstr>
      <vt:lpstr>Query Selectors</vt:lpstr>
      <vt:lpstr>Selecting Inner Elements</vt:lpstr>
      <vt:lpstr>Selecting Inner Elements</vt:lpstr>
      <vt:lpstr>NodeList</vt:lpstr>
      <vt:lpstr>NodeList</vt:lpstr>
      <vt:lpstr>NodeList</vt:lpstr>
      <vt:lpstr>Static NodeList &amp; Live NodeList</vt:lpstr>
      <vt:lpstr>Static and Live NodeList</vt:lpstr>
      <vt:lpstr>Static NodeList and Live NodeList</vt:lpstr>
      <vt:lpstr>Traversing the DOM</vt:lpstr>
      <vt:lpstr>Traversing the DOM</vt:lpstr>
      <vt:lpstr>Traversing the DOM – Example</vt:lpstr>
      <vt:lpstr>Manipulating the DOM</vt:lpstr>
      <vt:lpstr>Creating HTML Elements</vt:lpstr>
      <vt:lpstr>Inserting Elements Before / After Element</vt:lpstr>
      <vt:lpstr>Removing Elements</vt:lpstr>
      <vt:lpstr>Altering the Elements</vt:lpstr>
      <vt:lpstr>Appending DOM Elements</vt:lpstr>
      <vt:lpstr>DOM Optimizations</vt:lpstr>
      <vt:lpstr>Optimizing the Appending of Elements</vt:lpstr>
      <vt:lpstr>Using DocumentFragment</vt:lpstr>
      <vt:lpstr>JavaScript Event Model</vt:lpstr>
      <vt:lpstr>Event Model</vt:lpstr>
      <vt:lpstr>Event Types</vt:lpstr>
      <vt:lpstr>Common Event Types</vt:lpstr>
      <vt:lpstr>Event Handler Registration</vt:lpstr>
      <vt:lpstr>Define Event Handler in the HTML Code</vt:lpstr>
      <vt:lpstr>Define Event Handler in the JS Code</vt:lpstr>
      <vt:lpstr>Using addEventListener(…)</vt:lpstr>
      <vt:lpstr>Event Handlers</vt:lpstr>
      <vt:lpstr>The "event" Object</vt:lpstr>
      <vt:lpstr>The "event" Object</vt:lpstr>
      <vt:lpstr>Event Object </vt:lpstr>
      <vt:lpstr>The "event" Object</vt:lpstr>
      <vt:lpstr>Capturing and Bubbling Events</vt:lpstr>
      <vt:lpstr>Browser Events Chain</vt:lpstr>
      <vt:lpstr>Event Chains: Types</vt:lpstr>
      <vt:lpstr>Event Chain</vt:lpstr>
      <vt:lpstr>Summary</vt:lpstr>
      <vt:lpstr>JavaScript DOM and Events</vt:lpstr>
      <vt:lpstr>License</vt:lpstr>
      <vt:lpstr>Free Trainings @ Software University</vt:lpstr>
    </vt:vector>
  </TitlesOfParts>
  <Manager/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DOM and Events</dc:title>
  <dc:subject>Software Development Course</dc:subject>
  <dc:creator/>
  <cp:keywords>JS, JavaScript, DOM, events, SoftUni, Software University, programming, software development, software engineering, course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2014-11-18T15:44:39Z</dcterms:modified>
  <cp:category>programming;computer programming;software development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